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8" r:id="rId2"/>
    <p:sldId id="269" r:id="rId3"/>
    <p:sldId id="270" r:id="rId4"/>
    <p:sldId id="271" r:id="rId5"/>
    <p:sldId id="272" r:id="rId6"/>
    <p:sldId id="273" r:id="rId7"/>
    <p:sldId id="274" r:id="rId8"/>
    <p:sldId id="277" r:id="rId9"/>
    <p:sldId id="276" r:id="rId10"/>
    <p:sldId id="308" r:id="rId1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8" d="100"/>
          <a:sy n="118"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9F0E48-E76A-4FBC-ACC0-599F18F29499}" type="datetimeFigureOut">
              <a:rPr lang="es-MX" smtClean="0"/>
              <a:t>18/05/2024</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26A10B-DA5B-47BE-BFF5-E27F3489543E}" type="slidenum">
              <a:rPr lang="es-MX" smtClean="0"/>
              <a:t>‹Nº›</a:t>
            </a:fld>
            <a:endParaRPr lang="es-MX"/>
          </a:p>
        </p:txBody>
      </p:sp>
    </p:spTree>
    <p:extLst>
      <p:ext uri="{BB962C8B-B14F-4D97-AF65-F5344CB8AC3E}">
        <p14:creationId xmlns:p14="http://schemas.microsoft.com/office/powerpoint/2010/main" val="2258815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dirty="0"/>
          </a:p>
        </p:txBody>
      </p:sp>
      <p:sp>
        <p:nvSpPr>
          <p:cNvPr id="56324" name="3 Marcador de número de diapositiva"/>
          <p:cNvSpPr txBox="1">
            <a:spLocks noGrp="1"/>
          </p:cNvSpPr>
          <p:nvPr/>
        </p:nvSpPr>
        <p:spPr bwMode="auto">
          <a:xfrm>
            <a:off x="3884414" y="8684381"/>
            <a:ext cx="2972098" cy="458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2" rIns="91422" bIns="45712" anchor="b"/>
          <a:lstStyle>
            <a:lvl1pPr defTabSz="965200" eaLnBrk="0" hangingPunct="0">
              <a:defRPr>
                <a:solidFill>
                  <a:schemeClr val="tx1"/>
                </a:solidFill>
                <a:latin typeface="Arial" charset="0"/>
                <a:cs typeface="Arial" charset="0"/>
              </a:defRPr>
            </a:lvl1pPr>
            <a:lvl2pPr marL="742950" indent="-285750" defTabSz="965200" eaLnBrk="0" hangingPunct="0">
              <a:defRPr>
                <a:solidFill>
                  <a:schemeClr val="tx1"/>
                </a:solidFill>
                <a:latin typeface="Arial" charset="0"/>
                <a:cs typeface="Arial" charset="0"/>
              </a:defRPr>
            </a:lvl2pPr>
            <a:lvl3pPr marL="1143000" indent="-228600" defTabSz="965200" eaLnBrk="0" hangingPunct="0">
              <a:defRPr>
                <a:solidFill>
                  <a:schemeClr val="tx1"/>
                </a:solidFill>
                <a:latin typeface="Arial" charset="0"/>
                <a:cs typeface="Arial" charset="0"/>
              </a:defRPr>
            </a:lvl3pPr>
            <a:lvl4pPr marL="1600200" indent="-228600" defTabSz="965200" eaLnBrk="0" hangingPunct="0">
              <a:defRPr>
                <a:solidFill>
                  <a:schemeClr val="tx1"/>
                </a:solidFill>
                <a:latin typeface="Arial" charset="0"/>
                <a:cs typeface="Arial" charset="0"/>
              </a:defRPr>
            </a:lvl4pPr>
            <a:lvl5pPr marL="2057400" indent="-228600" defTabSz="965200" eaLnBrk="0" hangingPunct="0">
              <a:defRPr>
                <a:solidFill>
                  <a:schemeClr val="tx1"/>
                </a:solidFill>
                <a:latin typeface="Arial" charset="0"/>
                <a:cs typeface="Arial" charset="0"/>
              </a:defRPr>
            </a:lvl5pPr>
            <a:lvl6pPr marL="2514600" indent="-228600" defTabSz="965200" eaLnBrk="0" fontAlgn="base" hangingPunct="0">
              <a:spcBef>
                <a:spcPct val="0"/>
              </a:spcBef>
              <a:spcAft>
                <a:spcPct val="0"/>
              </a:spcAft>
              <a:defRPr>
                <a:solidFill>
                  <a:schemeClr val="tx1"/>
                </a:solidFill>
                <a:latin typeface="Arial" charset="0"/>
                <a:cs typeface="Arial" charset="0"/>
              </a:defRPr>
            </a:lvl6pPr>
            <a:lvl7pPr marL="2971800" indent="-228600" defTabSz="965200" eaLnBrk="0" fontAlgn="base" hangingPunct="0">
              <a:spcBef>
                <a:spcPct val="0"/>
              </a:spcBef>
              <a:spcAft>
                <a:spcPct val="0"/>
              </a:spcAft>
              <a:defRPr>
                <a:solidFill>
                  <a:schemeClr val="tx1"/>
                </a:solidFill>
                <a:latin typeface="Arial" charset="0"/>
                <a:cs typeface="Arial" charset="0"/>
              </a:defRPr>
            </a:lvl7pPr>
            <a:lvl8pPr marL="3429000" indent="-228600" defTabSz="965200" eaLnBrk="0" fontAlgn="base" hangingPunct="0">
              <a:spcBef>
                <a:spcPct val="0"/>
              </a:spcBef>
              <a:spcAft>
                <a:spcPct val="0"/>
              </a:spcAft>
              <a:defRPr>
                <a:solidFill>
                  <a:schemeClr val="tx1"/>
                </a:solidFill>
                <a:latin typeface="Arial" charset="0"/>
                <a:cs typeface="Arial" charset="0"/>
              </a:defRPr>
            </a:lvl8pPr>
            <a:lvl9pPr marL="3886200" indent="-228600" defTabSz="965200" eaLnBrk="0" fontAlgn="base" hangingPunct="0">
              <a:spcBef>
                <a:spcPct val="0"/>
              </a:spcBef>
              <a:spcAft>
                <a:spcPct val="0"/>
              </a:spcAft>
              <a:defRPr>
                <a:solidFill>
                  <a:schemeClr val="tx1"/>
                </a:solidFill>
                <a:latin typeface="Arial" charset="0"/>
                <a:cs typeface="Arial" charset="0"/>
              </a:defRPr>
            </a:lvl9pPr>
          </a:lstStyle>
          <a:p>
            <a:pPr algn="r" eaLnBrk="1" hangingPunct="1"/>
            <a:fld id="{ACF97208-44AE-47BD-A505-A39737C7EE9F}" type="slidenum">
              <a:rPr lang="es-ES" sz="1100">
                <a:latin typeface="Calibri" pitchFamily="34" charset="0"/>
              </a:rPr>
              <a:pPr algn="r" eaLnBrk="1" hangingPunct="1"/>
              <a:t>1</a:t>
            </a:fld>
            <a:endParaRPr lang="es-ES" sz="1100">
              <a:latin typeface="Calibri" pitchFamily="34" charset="0"/>
            </a:endParaRPr>
          </a:p>
        </p:txBody>
      </p:sp>
    </p:spTree>
    <p:extLst>
      <p:ext uri="{BB962C8B-B14F-4D97-AF65-F5344CB8AC3E}">
        <p14:creationId xmlns:p14="http://schemas.microsoft.com/office/powerpoint/2010/main" val="11493264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5526A10B-DA5B-47BE-BFF5-E27F3489543E}" type="slidenum">
              <a:rPr lang="es-MX" smtClean="0"/>
              <a:t>10</a:t>
            </a:fld>
            <a:endParaRPr lang="es-MX"/>
          </a:p>
        </p:txBody>
      </p:sp>
    </p:spTree>
    <p:extLst>
      <p:ext uri="{BB962C8B-B14F-4D97-AF65-F5344CB8AC3E}">
        <p14:creationId xmlns:p14="http://schemas.microsoft.com/office/powerpoint/2010/main" val="2299876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Tree>
    <p:extLst>
      <p:ext uri="{BB962C8B-B14F-4D97-AF65-F5344CB8AC3E}">
        <p14:creationId xmlns:p14="http://schemas.microsoft.com/office/powerpoint/2010/main" val="42384220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Tree>
    <p:extLst>
      <p:ext uri="{BB962C8B-B14F-4D97-AF65-F5344CB8AC3E}">
        <p14:creationId xmlns:p14="http://schemas.microsoft.com/office/powerpoint/2010/main" val="21299626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Tree>
    <p:extLst>
      <p:ext uri="{BB962C8B-B14F-4D97-AF65-F5344CB8AC3E}">
        <p14:creationId xmlns:p14="http://schemas.microsoft.com/office/powerpoint/2010/main" val="3108742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Tree>
    <p:extLst>
      <p:ext uri="{BB962C8B-B14F-4D97-AF65-F5344CB8AC3E}">
        <p14:creationId xmlns:p14="http://schemas.microsoft.com/office/powerpoint/2010/main" val="17051280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Tree>
    <p:extLst>
      <p:ext uri="{BB962C8B-B14F-4D97-AF65-F5344CB8AC3E}">
        <p14:creationId xmlns:p14="http://schemas.microsoft.com/office/powerpoint/2010/main" val="5455947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Tree>
    <p:extLst>
      <p:ext uri="{BB962C8B-B14F-4D97-AF65-F5344CB8AC3E}">
        <p14:creationId xmlns:p14="http://schemas.microsoft.com/office/powerpoint/2010/main" val="30850942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Tree>
    <p:extLst>
      <p:ext uri="{BB962C8B-B14F-4D97-AF65-F5344CB8AC3E}">
        <p14:creationId xmlns:p14="http://schemas.microsoft.com/office/powerpoint/2010/main" val="7034213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Tree>
    <p:extLst>
      <p:ext uri="{BB962C8B-B14F-4D97-AF65-F5344CB8AC3E}">
        <p14:creationId xmlns:p14="http://schemas.microsoft.com/office/powerpoint/2010/main" val="719138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79A04A66-6DFD-4147-B47D-1FABE93D1476}" type="datetimeFigureOut">
              <a:rPr lang="es-MX" smtClean="0"/>
              <a:t>18/05/2024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2B39C74-6F92-4D32-AF4B-29F2FB795B9D}" type="slidenum">
              <a:rPr lang="es-MX" smtClean="0"/>
              <a:t>‹Nº›</a:t>
            </a:fld>
            <a:endParaRPr lang="es-MX"/>
          </a:p>
        </p:txBody>
      </p:sp>
    </p:spTree>
    <p:extLst>
      <p:ext uri="{BB962C8B-B14F-4D97-AF65-F5344CB8AC3E}">
        <p14:creationId xmlns:p14="http://schemas.microsoft.com/office/powerpoint/2010/main" val="296290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79A04A66-6DFD-4147-B47D-1FABE93D1476}" type="datetimeFigureOut">
              <a:rPr lang="es-MX" smtClean="0"/>
              <a:t>18/05/2024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2B39C74-6F92-4D32-AF4B-29F2FB795B9D}" type="slidenum">
              <a:rPr lang="es-MX" smtClean="0"/>
              <a:t>‹Nº›</a:t>
            </a:fld>
            <a:endParaRPr lang="es-MX"/>
          </a:p>
        </p:txBody>
      </p:sp>
    </p:spTree>
    <p:extLst>
      <p:ext uri="{BB962C8B-B14F-4D97-AF65-F5344CB8AC3E}">
        <p14:creationId xmlns:p14="http://schemas.microsoft.com/office/powerpoint/2010/main" val="1130475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79A04A66-6DFD-4147-B47D-1FABE93D1476}" type="datetimeFigureOut">
              <a:rPr lang="es-MX" smtClean="0"/>
              <a:t>18/05/2024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2B39C74-6F92-4D32-AF4B-29F2FB795B9D}" type="slidenum">
              <a:rPr lang="es-MX" smtClean="0"/>
              <a:t>‹Nº›</a:t>
            </a:fld>
            <a:endParaRPr lang="es-MX"/>
          </a:p>
        </p:txBody>
      </p:sp>
    </p:spTree>
    <p:extLst>
      <p:ext uri="{BB962C8B-B14F-4D97-AF65-F5344CB8AC3E}">
        <p14:creationId xmlns:p14="http://schemas.microsoft.com/office/powerpoint/2010/main" val="1372782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79A04A66-6DFD-4147-B47D-1FABE93D1476}" type="datetimeFigureOut">
              <a:rPr lang="es-MX" smtClean="0"/>
              <a:t>18/05/2024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2B39C74-6F92-4D32-AF4B-29F2FB795B9D}" type="slidenum">
              <a:rPr lang="es-MX" smtClean="0"/>
              <a:t>‹Nº›</a:t>
            </a:fld>
            <a:endParaRPr lang="es-MX"/>
          </a:p>
        </p:txBody>
      </p:sp>
    </p:spTree>
    <p:extLst>
      <p:ext uri="{BB962C8B-B14F-4D97-AF65-F5344CB8AC3E}">
        <p14:creationId xmlns:p14="http://schemas.microsoft.com/office/powerpoint/2010/main" val="22718216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79A04A66-6DFD-4147-B47D-1FABE93D1476}" type="datetimeFigureOut">
              <a:rPr lang="es-MX" smtClean="0"/>
              <a:t>18/05/2024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2B39C74-6F92-4D32-AF4B-29F2FB795B9D}" type="slidenum">
              <a:rPr lang="es-MX" smtClean="0"/>
              <a:t>‹Nº›</a:t>
            </a:fld>
            <a:endParaRPr lang="es-MX"/>
          </a:p>
        </p:txBody>
      </p:sp>
    </p:spTree>
    <p:extLst>
      <p:ext uri="{BB962C8B-B14F-4D97-AF65-F5344CB8AC3E}">
        <p14:creationId xmlns:p14="http://schemas.microsoft.com/office/powerpoint/2010/main" val="2567877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79A04A66-6DFD-4147-B47D-1FABE93D1476}" type="datetimeFigureOut">
              <a:rPr lang="es-MX" smtClean="0"/>
              <a:t>18/05/2024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2B39C74-6F92-4D32-AF4B-29F2FB795B9D}" type="slidenum">
              <a:rPr lang="es-MX" smtClean="0"/>
              <a:t>‹Nº›</a:t>
            </a:fld>
            <a:endParaRPr lang="es-MX"/>
          </a:p>
        </p:txBody>
      </p:sp>
    </p:spTree>
    <p:extLst>
      <p:ext uri="{BB962C8B-B14F-4D97-AF65-F5344CB8AC3E}">
        <p14:creationId xmlns:p14="http://schemas.microsoft.com/office/powerpoint/2010/main" val="1892028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79A04A66-6DFD-4147-B47D-1FABE93D1476}" type="datetimeFigureOut">
              <a:rPr lang="es-MX" smtClean="0"/>
              <a:t>18/05/2024</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B2B39C74-6F92-4D32-AF4B-29F2FB795B9D}" type="slidenum">
              <a:rPr lang="es-MX" smtClean="0"/>
              <a:t>‹Nº›</a:t>
            </a:fld>
            <a:endParaRPr lang="es-MX"/>
          </a:p>
        </p:txBody>
      </p:sp>
    </p:spTree>
    <p:extLst>
      <p:ext uri="{BB962C8B-B14F-4D97-AF65-F5344CB8AC3E}">
        <p14:creationId xmlns:p14="http://schemas.microsoft.com/office/powerpoint/2010/main" val="2693626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79A04A66-6DFD-4147-B47D-1FABE93D1476}" type="datetimeFigureOut">
              <a:rPr lang="es-MX" smtClean="0"/>
              <a:t>18/05/2024</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B2B39C74-6F92-4D32-AF4B-29F2FB795B9D}" type="slidenum">
              <a:rPr lang="es-MX" smtClean="0"/>
              <a:t>‹Nº›</a:t>
            </a:fld>
            <a:endParaRPr lang="es-MX"/>
          </a:p>
        </p:txBody>
      </p:sp>
    </p:spTree>
    <p:extLst>
      <p:ext uri="{BB962C8B-B14F-4D97-AF65-F5344CB8AC3E}">
        <p14:creationId xmlns:p14="http://schemas.microsoft.com/office/powerpoint/2010/main" val="2413663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9A04A66-6DFD-4147-B47D-1FABE93D1476}" type="datetimeFigureOut">
              <a:rPr lang="es-MX" smtClean="0"/>
              <a:t>18/05/2024</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B2B39C74-6F92-4D32-AF4B-29F2FB795B9D}" type="slidenum">
              <a:rPr lang="es-MX" smtClean="0"/>
              <a:t>‹Nº›</a:t>
            </a:fld>
            <a:endParaRPr lang="es-MX"/>
          </a:p>
        </p:txBody>
      </p:sp>
    </p:spTree>
    <p:extLst>
      <p:ext uri="{BB962C8B-B14F-4D97-AF65-F5344CB8AC3E}">
        <p14:creationId xmlns:p14="http://schemas.microsoft.com/office/powerpoint/2010/main" val="307221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79A04A66-6DFD-4147-B47D-1FABE93D1476}" type="datetimeFigureOut">
              <a:rPr lang="es-MX" smtClean="0"/>
              <a:t>18/05/2024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2B39C74-6F92-4D32-AF4B-29F2FB795B9D}" type="slidenum">
              <a:rPr lang="es-MX" smtClean="0"/>
              <a:t>‹Nº›</a:t>
            </a:fld>
            <a:endParaRPr lang="es-MX"/>
          </a:p>
        </p:txBody>
      </p:sp>
    </p:spTree>
    <p:extLst>
      <p:ext uri="{BB962C8B-B14F-4D97-AF65-F5344CB8AC3E}">
        <p14:creationId xmlns:p14="http://schemas.microsoft.com/office/powerpoint/2010/main" val="3018521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79A04A66-6DFD-4147-B47D-1FABE93D1476}" type="datetimeFigureOut">
              <a:rPr lang="es-MX" smtClean="0"/>
              <a:t>18/05/2024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2B39C74-6F92-4D32-AF4B-29F2FB795B9D}" type="slidenum">
              <a:rPr lang="es-MX" smtClean="0"/>
              <a:t>‹Nº›</a:t>
            </a:fld>
            <a:endParaRPr lang="es-MX"/>
          </a:p>
        </p:txBody>
      </p:sp>
    </p:spTree>
    <p:extLst>
      <p:ext uri="{BB962C8B-B14F-4D97-AF65-F5344CB8AC3E}">
        <p14:creationId xmlns:p14="http://schemas.microsoft.com/office/powerpoint/2010/main" val="10618885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A04A66-6DFD-4147-B47D-1FABE93D1476}" type="datetimeFigureOut">
              <a:rPr lang="es-MX" smtClean="0"/>
              <a:t>18/05/2024</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B39C74-6F92-4D32-AF4B-29F2FB795B9D}" type="slidenum">
              <a:rPr lang="es-MX" smtClean="0"/>
              <a:t>‹Nº›</a:t>
            </a:fld>
            <a:endParaRPr lang="es-MX"/>
          </a:p>
        </p:txBody>
      </p:sp>
    </p:spTree>
    <p:extLst>
      <p:ext uri="{BB962C8B-B14F-4D97-AF65-F5344CB8AC3E}">
        <p14:creationId xmlns:p14="http://schemas.microsoft.com/office/powerpoint/2010/main" val="30080748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hyperlink" Target="mailto:icpgac@gmail.com" TargetMode="External"/><Relationship Id="rId4" Type="http://schemas.openxmlformats.org/officeDocument/2006/relationships/hyperlink" Target="mailto:mn_victoria@hotmail.com"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hyperlink" Target="mailto:icpgac@gmail.com" TargetMode="External"/><Relationship Id="rId5" Type="http://schemas.openxmlformats.org/officeDocument/2006/relationships/hyperlink" Target="mailto:mn_victoria@hotmail.com" TargetMode="External"/><Relationship Id="rId4" Type="http://schemas.microsoft.com/office/2007/relationships/hdphoto" Target="../media/hdphoto1.wdp"/><Relationship Id="rId9" Type="http://schemas.openxmlformats.org/officeDocument/2006/relationships/image" Target="../media/image5.jpeg"/></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mailto:icpgac@gmail.com" TargetMode="External"/><Relationship Id="rId5" Type="http://schemas.openxmlformats.org/officeDocument/2006/relationships/hyperlink" Target="mailto:mn_victoria@hotmail.com" TargetMode="External"/><Relationship Id="rId4" Type="http://schemas.microsoft.com/office/2007/relationships/hdphoto" Target="../media/hdphoto1.wdp"/><Relationship Id="rId9" Type="http://schemas.openxmlformats.org/officeDocument/2006/relationships/image" Target="../media/image5.jpeg"/></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hyperlink" Target="mailto:icpgac@gmail.com" TargetMode="External"/><Relationship Id="rId5" Type="http://schemas.openxmlformats.org/officeDocument/2006/relationships/hyperlink" Target="mailto:mn_victoria@hotmail.com" TargetMode="External"/><Relationship Id="rId4" Type="http://schemas.microsoft.com/office/2007/relationships/hdphoto" Target="../media/hdphoto1.wdp"/><Relationship Id="rId9" Type="http://schemas.openxmlformats.org/officeDocument/2006/relationships/image" Target="../media/image5.jpeg"/></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hyperlink" Target="mailto:icpgac@gmail.com" TargetMode="External"/><Relationship Id="rId5" Type="http://schemas.openxmlformats.org/officeDocument/2006/relationships/hyperlink" Target="mailto:mn_victoria@hotmail.com" TargetMode="External"/><Relationship Id="rId4" Type="http://schemas.microsoft.com/office/2007/relationships/hdphoto" Target="../media/hdphoto1.wdp"/><Relationship Id="rId9" Type="http://schemas.openxmlformats.org/officeDocument/2006/relationships/image" Target="../media/image5.jpeg"/></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mailto:icpgac@gmail.com" TargetMode="External"/><Relationship Id="rId5" Type="http://schemas.openxmlformats.org/officeDocument/2006/relationships/hyperlink" Target="mailto:mn_victoria@hotmail.com" TargetMode="External"/><Relationship Id="rId4" Type="http://schemas.microsoft.com/office/2007/relationships/hdphoto" Target="../media/hdphoto1.wdp"/><Relationship Id="rId9" Type="http://schemas.openxmlformats.org/officeDocument/2006/relationships/image" Target="../media/image5.jpeg"/></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hyperlink" Target="mailto:icpgac@gmail.com" TargetMode="External"/><Relationship Id="rId5" Type="http://schemas.openxmlformats.org/officeDocument/2006/relationships/hyperlink" Target="mailto:mn_victoria@hotmail.com" TargetMode="External"/><Relationship Id="rId4" Type="http://schemas.microsoft.com/office/2007/relationships/hdphoto" Target="../media/hdphoto1.wdp"/><Relationship Id="rId9" Type="http://schemas.openxmlformats.org/officeDocument/2006/relationships/image" Target="../media/image5.jpeg"/></Relationships>
</file>

<file path=ppt/slides/_rels/slide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hyperlink" Target="mailto:icpgac@gmail.com" TargetMode="External"/><Relationship Id="rId5" Type="http://schemas.openxmlformats.org/officeDocument/2006/relationships/hyperlink" Target="mailto:mn_victoria@hotmail.com" TargetMode="External"/><Relationship Id="rId4" Type="http://schemas.microsoft.com/office/2007/relationships/hdphoto" Target="../media/hdphoto1.wdp"/><Relationship Id="rId9" Type="http://schemas.openxmlformats.org/officeDocument/2006/relationships/image" Target="../media/image5.jpeg"/></Relationships>
</file>

<file path=ppt/slides/_rels/slide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hyperlink" Target="mailto:icpgac@gmail.com" TargetMode="External"/><Relationship Id="rId5" Type="http://schemas.openxmlformats.org/officeDocument/2006/relationships/hyperlink" Target="mailto:mn_victoria@hotmail.com" TargetMode="External"/><Relationship Id="rId4" Type="http://schemas.microsoft.com/office/2007/relationships/hdphoto" Target="../media/hdphoto1.wdp"/><Relationship Id="rId9" Type="http://schemas.openxmlformats.org/officeDocument/2006/relationships/image" Target="../media/image5.jpeg"/></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hyperlink" Target="mailto:icpgac@gmail.com" TargetMode="External"/><Relationship Id="rId5" Type="http://schemas.openxmlformats.org/officeDocument/2006/relationships/hyperlink" Target="mailto:mn_victoria@hotmail.com" TargetMode="External"/><Relationship Id="rId4" Type="http://schemas.microsoft.com/office/2007/relationships/hdphoto" Target="../media/hdphoto1.wdp"/><Relationship Id="rId9"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120"/>
          <p:cNvSpPr txBox="1">
            <a:spLocks noChangeArrowheads="1"/>
          </p:cNvSpPr>
          <p:nvPr/>
        </p:nvSpPr>
        <p:spPr bwMode="auto">
          <a:xfrm>
            <a:off x="0" y="3801305"/>
            <a:ext cx="9144000" cy="2585323"/>
          </a:xfrm>
          <a:prstGeom prst="rect">
            <a:avLst/>
          </a:prstGeom>
          <a:noFill/>
          <a:ln>
            <a:noFill/>
          </a:ln>
          <a:effec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buFont typeface="Arial" charset="0"/>
              <a:buNone/>
            </a:pPr>
            <a:r>
              <a:rPr lang="es-ES_tradnl" sz="2400" b="1" dirty="0">
                <a:latin typeface="Arial" panose="020B0604020202020204" pitchFamily="34" charset="0"/>
                <a:cs typeface="Arial" panose="020B0604020202020204" pitchFamily="34" charset="0"/>
              </a:rPr>
              <a:t>Metodología de Estudio de Opinión</a:t>
            </a:r>
          </a:p>
          <a:p>
            <a:pPr algn="ctr" eaLnBrk="1" hangingPunct="1">
              <a:buFont typeface="Arial" charset="0"/>
              <a:buNone/>
            </a:pPr>
            <a:r>
              <a:rPr lang="es-ES" sz="2000" dirty="0">
                <a:latin typeface="Arial" panose="020B0604020202020204" pitchFamily="34" charset="0"/>
                <a:cs typeface="Arial" panose="020B0604020202020204" pitchFamily="34" charset="0"/>
              </a:rPr>
              <a:t>Preferencias electorales 2024</a:t>
            </a:r>
          </a:p>
          <a:p>
            <a:pPr algn="ctr" eaLnBrk="1" hangingPunct="1">
              <a:buFont typeface="Arial" charset="0"/>
              <a:buNone/>
            </a:pPr>
            <a:endParaRPr lang="es-ES" sz="1600" dirty="0">
              <a:latin typeface="Arial" panose="020B0604020202020204" pitchFamily="34" charset="0"/>
              <a:cs typeface="Arial" panose="020B0604020202020204" pitchFamily="34" charset="0"/>
            </a:endParaRPr>
          </a:p>
          <a:p>
            <a:pPr algn="ctr" eaLnBrk="1" hangingPunct="1">
              <a:buFont typeface="Arial" charset="0"/>
              <a:buNone/>
            </a:pPr>
            <a:r>
              <a:rPr lang="es-MX" sz="2000" dirty="0">
                <a:latin typeface="Arial" panose="020B0604020202020204" pitchFamily="34" charset="0"/>
                <a:cs typeface="Arial" panose="020B0604020202020204" pitchFamily="34" charset="0"/>
              </a:rPr>
              <a:t>Estudio de Opinión Pública</a:t>
            </a:r>
          </a:p>
          <a:p>
            <a:pPr algn="ctr" eaLnBrk="1" hangingPunct="1">
              <a:buFont typeface="Arial" charset="0"/>
              <a:buNone/>
            </a:pPr>
            <a:r>
              <a:rPr lang="es-MX" sz="2000" dirty="0">
                <a:latin typeface="Arial" panose="020B0604020202020204" pitchFamily="34" charset="0"/>
                <a:cs typeface="Arial" panose="020B0604020202020204" pitchFamily="34" charset="0"/>
              </a:rPr>
              <a:t> Evaluación del Gobierno y Preferencias Electorales</a:t>
            </a:r>
          </a:p>
          <a:p>
            <a:pPr algn="ctr" eaLnBrk="1" hangingPunct="1">
              <a:buFont typeface="Arial" charset="0"/>
              <a:buNone/>
            </a:pPr>
            <a:r>
              <a:rPr lang="es-MX" sz="2000" dirty="0">
                <a:latin typeface="Arial" panose="020B0604020202020204" pitchFamily="34" charset="0"/>
                <a:cs typeface="Arial" panose="020B0604020202020204" pitchFamily="34" charset="0"/>
              </a:rPr>
              <a:t> Oaxaca de Juárez</a:t>
            </a:r>
          </a:p>
          <a:p>
            <a:pPr algn="ctr" eaLnBrk="1" hangingPunct="1">
              <a:buFont typeface="Arial" charset="0"/>
              <a:buNone/>
            </a:pPr>
            <a:endParaRPr lang="es-ES" sz="1400" dirty="0">
              <a:latin typeface="Arial" panose="020B0604020202020204" pitchFamily="34" charset="0"/>
              <a:cs typeface="Arial" panose="020B0604020202020204" pitchFamily="34" charset="0"/>
            </a:endParaRPr>
          </a:p>
          <a:p>
            <a:pPr algn="r" eaLnBrk="1" hangingPunct="1">
              <a:buFont typeface="Arial" charset="0"/>
              <a:buNone/>
            </a:pPr>
            <a:endParaRPr lang="es-ES" sz="1400" dirty="0">
              <a:latin typeface="Arial" panose="020B0604020202020204" pitchFamily="34" charset="0"/>
              <a:cs typeface="Arial" panose="020B0604020202020204" pitchFamily="34" charset="0"/>
            </a:endParaRPr>
          </a:p>
          <a:p>
            <a:pPr algn="r" eaLnBrk="1" hangingPunct="1">
              <a:buFont typeface="Arial" charset="0"/>
              <a:buNone/>
            </a:pPr>
            <a:r>
              <a:rPr lang="es-ES" sz="1400" dirty="0">
                <a:latin typeface="Arial" panose="020B0604020202020204" pitchFamily="34" charset="0"/>
                <a:cs typeface="Arial" panose="020B0604020202020204" pitchFamily="34" charset="0"/>
              </a:rPr>
              <a:t>Abril 26, 2024.</a:t>
            </a:r>
            <a:endParaRPr lang="es-ES_tradnl" sz="1400" dirty="0">
              <a:latin typeface="Arial" panose="020B0604020202020204" pitchFamily="34" charset="0"/>
              <a:cs typeface="Arial" panose="020B0604020202020204" pitchFamily="34" charset="0"/>
            </a:endParaRPr>
          </a:p>
        </p:txBody>
      </p:sp>
      <p:pic>
        <p:nvPicPr>
          <p:cNvPr id="4100" name="Picture 5" descr="ic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53555" y="573610"/>
            <a:ext cx="3036888" cy="298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Rectangle 6"/>
          <p:cNvSpPr>
            <a:spLocks noChangeArrowheads="1"/>
          </p:cNvSpPr>
          <p:nvPr/>
        </p:nvSpPr>
        <p:spPr bwMode="auto">
          <a:xfrm>
            <a:off x="138870" y="197820"/>
            <a:ext cx="886625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a:r>
              <a:rPr lang="es-ES" sz="1600" dirty="0">
                <a:latin typeface="Arial Black" panose="020B0A04020102020204" pitchFamily="34" charset="0"/>
              </a:rPr>
              <a:t>Instituto de Estudios e Investigación en Ciencias Políticas y Gobernanza A.C. </a:t>
            </a:r>
          </a:p>
        </p:txBody>
      </p:sp>
      <p:sp>
        <p:nvSpPr>
          <p:cNvPr id="6" name="Rectángulo 5"/>
          <p:cNvSpPr/>
          <p:nvPr/>
        </p:nvSpPr>
        <p:spPr>
          <a:xfrm>
            <a:off x="0" y="6598262"/>
            <a:ext cx="9144000" cy="261610"/>
          </a:xfrm>
          <a:prstGeom prst="rect">
            <a:avLst/>
          </a:prstGeom>
        </p:spPr>
        <p:txBody>
          <a:bodyPr wrap="square">
            <a:spAutoFit/>
          </a:bodyPr>
          <a:lstStyle/>
          <a:p>
            <a:pPr algn="ctr">
              <a:spcAft>
                <a:spcPts val="0"/>
              </a:spcAft>
              <a:tabLst>
                <a:tab pos="2806065" algn="ctr"/>
                <a:tab pos="5612130" algn="r"/>
                <a:tab pos="2806065" algn="ctr"/>
                <a:tab pos="5612130" algn="r"/>
              </a:tabLst>
            </a:pPr>
            <a:r>
              <a:rPr lang="es-MX" sz="1100" dirty="0">
                <a:latin typeface="Arial Narrow" panose="020B0606020202030204" pitchFamily="34" charset="0"/>
                <a:ea typeface="Times New Roman" panose="02020603050405020304" pitchFamily="18" charset="0"/>
              </a:rPr>
              <a:t>Cel: 5510608054 Correo Electrónico: </a:t>
            </a:r>
            <a:r>
              <a:rPr lang="es-MX" sz="1100" dirty="0">
                <a:latin typeface="Arial Narrow" panose="020B0606020202030204" pitchFamily="34" charset="0"/>
                <a:ea typeface="Times New Roman" panose="02020603050405020304" pitchFamily="18" charset="0"/>
                <a:hlinkClick r:id="rId4"/>
              </a:rPr>
              <a:t>mn_victoria@hotmail.com</a:t>
            </a:r>
            <a:r>
              <a:rPr lang="es-MX" sz="1100" dirty="0">
                <a:latin typeface="Arial Narrow" panose="020B0606020202030204" pitchFamily="34" charset="0"/>
                <a:ea typeface="Times New Roman" panose="02020603050405020304" pitchFamily="18" charset="0"/>
              </a:rPr>
              <a:t>   </a:t>
            </a:r>
            <a:r>
              <a:rPr lang="es-MX" sz="1100" dirty="0">
                <a:latin typeface="Arial Narrow" panose="020B0606020202030204" pitchFamily="34" charset="0"/>
                <a:ea typeface="Times New Roman" panose="02020603050405020304" pitchFamily="18" charset="0"/>
                <a:hlinkClick r:id="rId5"/>
              </a:rPr>
              <a:t>icpgac@gmail.com</a:t>
            </a:r>
            <a:r>
              <a:rPr lang="es-MX" sz="1100" dirty="0">
                <a:latin typeface="Arial Narrow" panose="020B0606020202030204" pitchFamily="34" charset="0"/>
                <a:ea typeface="Times New Roman" panose="02020603050405020304" pitchFamily="18" charset="0"/>
              </a:rPr>
              <a:t> </a:t>
            </a:r>
            <a:endParaRPr lang="es-MX" sz="5400" dirty="0">
              <a:effectLst/>
              <a:latin typeface="Times New Roman" panose="02020603050405020304" pitchFamily="18" charset="0"/>
              <a:ea typeface="Times New Roman" panose="02020603050405020304" pitchFamily="18" charset="0"/>
            </a:endParaRPr>
          </a:p>
        </p:txBody>
      </p:sp>
      <p:pic>
        <p:nvPicPr>
          <p:cNvPr id="8" name="Picture 2" descr="Resultado de imagen para facebook">
            <a:extLst>
              <a:ext uri="{FF2B5EF4-FFF2-40B4-BE49-F238E27FC236}">
                <a16:creationId xmlns:a16="http://schemas.microsoft.com/office/drawing/2014/main" id="{CE7BA8B7-93CF-4815-8D9C-CC31A8A2161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254302" y="6336139"/>
            <a:ext cx="278160" cy="278160"/>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a:extLst>
              <a:ext uri="{FF2B5EF4-FFF2-40B4-BE49-F238E27FC236}">
                <a16:creationId xmlns:a16="http://schemas.microsoft.com/office/drawing/2014/main" id="{D7E6A721-4033-4016-8BD0-9B6BE0498551}"/>
              </a:ext>
            </a:extLst>
          </p:cNvPr>
          <p:cNvPicPr>
            <a:picLocks noChangeAspect="1"/>
          </p:cNvPicPr>
          <p:nvPr/>
        </p:nvPicPr>
        <p:blipFill>
          <a:blip r:embed="rId7"/>
          <a:stretch>
            <a:fillRect/>
          </a:stretch>
        </p:blipFill>
        <p:spPr>
          <a:xfrm>
            <a:off x="8289648" y="6625333"/>
            <a:ext cx="207467" cy="207467"/>
          </a:xfrm>
          <a:prstGeom prst="rect">
            <a:avLst/>
          </a:prstGeom>
        </p:spPr>
      </p:pic>
      <p:sp>
        <p:nvSpPr>
          <p:cNvPr id="10" name="CuadroTexto 9">
            <a:extLst>
              <a:ext uri="{FF2B5EF4-FFF2-40B4-BE49-F238E27FC236}">
                <a16:creationId xmlns:a16="http://schemas.microsoft.com/office/drawing/2014/main" id="{6D77201D-1DB4-43A3-AABB-F0C3546117C7}"/>
              </a:ext>
            </a:extLst>
          </p:cNvPr>
          <p:cNvSpPr txBox="1"/>
          <p:nvPr/>
        </p:nvSpPr>
        <p:spPr>
          <a:xfrm>
            <a:off x="8440991" y="6334187"/>
            <a:ext cx="676788" cy="276999"/>
          </a:xfrm>
          <a:prstGeom prst="rect">
            <a:avLst/>
          </a:prstGeom>
          <a:noFill/>
        </p:spPr>
        <p:txBody>
          <a:bodyPr wrap="none" rtlCol="0">
            <a:spAutoFit/>
          </a:bodyPr>
          <a:lstStyle/>
          <a:p>
            <a:r>
              <a:rPr lang="es-MX" sz="1200" dirty="0">
                <a:latin typeface="Arial Narrow" panose="020B0606020202030204" pitchFamily="34" charset="0"/>
              </a:rPr>
              <a:t>@</a:t>
            </a:r>
            <a:r>
              <a:rPr lang="es-MX" sz="1200" dirty="0" err="1">
                <a:latin typeface="Arial Narrow" panose="020B0606020202030204" pitchFamily="34" charset="0"/>
              </a:rPr>
              <a:t>icpgac</a:t>
            </a:r>
            <a:endParaRPr lang="es-MX" sz="1200" dirty="0">
              <a:latin typeface="Arial Narrow" panose="020B0606020202030204" pitchFamily="34" charset="0"/>
            </a:endParaRPr>
          </a:p>
        </p:txBody>
      </p:sp>
      <p:sp>
        <p:nvSpPr>
          <p:cNvPr id="11" name="CuadroTexto 10">
            <a:extLst>
              <a:ext uri="{FF2B5EF4-FFF2-40B4-BE49-F238E27FC236}">
                <a16:creationId xmlns:a16="http://schemas.microsoft.com/office/drawing/2014/main" id="{A30A2DC8-46D5-49F1-BD42-E8B6EEDB1158}"/>
              </a:ext>
            </a:extLst>
          </p:cNvPr>
          <p:cNvSpPr txBox="1"/>
          <p:nvPr/>
        </p:nvSpPr>
        <p:spPr>
          <a:xfrm>
            <a:off x="8440991" y="6563243"/>
            <a:ext cx="692818" cy="276999"/>
          </a:xfrm>
          <a:prstGeom prst="rect">
            <a:avLst/>
          </a:prstGeom>
          <a:noFill/>
        </p:spPr>
        <p:txBody>
          <a:bodyPr wrap="none" rtlCol="0">
            <a:spAutoFit/>
          </a:bodyPr>
          <a:lstStyle/>
          <a:p>
            <a:r>
              <a:rPr lang="es-MX" sz="1200" dirty="0">
                <a:latin typeface="Arial Narrow" panose="020B0606020202030204" pitchFamily="34" charset="0"/>
              </a:rPr>
              <a:t>@ICPG6</a:t>
            </a:r>
          </a:p>
        </p:txBody>
      </p:sp>
    </p:spTree>
    <p:extLst>
      <p:ext uri="{BB962C8B-B14F-4D97-AF65-F5344CB8AC3E}">
        <p14:creationId xmlns:p14="http://schemas.microsoft.com/office/powerpoint/2010/main" val="1232528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5" descr="icpg">
            <a:extLst>
              <a:ext uri="{FF2B5EF4-FFF2-40B4-BE49-F238E27FC236}">
                <a16:creationId xmlns:a16="http://schemas.microsoft.com/office/drawing/2014/main" id="{9CC0A44C-A858-474E-8833-CF9D9054740F}"/>
              </a:ext>
            </a:extLst>
          </p:cNvPr>
          <p:cNvPicPr>
            <a:picLocks noChangeAspect="1" noChangeArrowheads="1"/>
          </p:cNvPicPr>
          <p:nvPr/>
        </p:nvPicPr>
        <p:blipFill>
          <a:blip r:embed="rId3">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1259632" y="188640"/>
            <a:ext cx="6486442" cy="6381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a:spLocks noChangeArrowheads="1"/>
          </p:cNvSpPr>
          <p:nvPr/>
        </p:nvSpPr>
        <p:spPr bwMode="auto">
          <a:xfrm>
            <a:off x="611560" y="960403"/>
            <a:ext cx="7920880" cy="5101397"/>
          </a:xfrm>
          <a:prstGeom prst="rect">
            <a:avLst/>
          </a:prstGeom>
          <a:solidFill>
            <a:schemeClr val="bg2">
              <a:lumMod val="90000"/>
              <a:alpha val="27000"/>
            </a:schemeClr>
          </a:solidFill>
          <a:ln>
            <a:noFill/>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i="0" u="none" strike="noStrike" cap="none" normalizeH="0" baseline="0" dirty="0">
                <a:ln>
                  <a:noFill/>
                </a:ln>
                <a:solidFill>
                  <a:srgbClr val="0F243E"/>
                </a:solidFill>
                <a:effectLst/>
                <a:latin typeface="Haettenschweiler" panose="020B0706040902060204" pitchFamily="34" charset="0"/>
                <a:ea typeface="Calibri" panose="020F0502020204030204" pitchFamily="34" charset="0"/>
                <a:cs typeface="ArialNarrow"/>
              </a:rPr>
              <a:t>Mtro. José Manuel Victoria Mendoza</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sz="105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Politólogo; Master en Gestión de la </a:t>
            </a:r>
            <a:r>
              <a:rPr kumimoji="0" lang="es-MX" sz="1200" b="1" i="0" u="none" strike="noStrike" cap="none" normalizeH="0" baseline="0" dirty="0">
                <a:ln>
                  <a:noFill/>
                </a:ln>
                <a:solidFill>
                  <a:srgbClr val="0F243E"/>
                </a:solidFill>
                <a:effectLst/>
                <a:latin typeface="Univia Pro Light"/>
                <a:ea typeface="Calibri" panose="020F0502020204030204" pitchFamily="34" charset="0"/>
                <a:cs typeface="ArialNarrow"/>
              </a:rPr>
              <a:t>Comunicación Política y Electoral </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por la Universidad Autónoma de Barcelona. </a:t>
            </a:r>
            <a:r>
              <a:rPr kumimoji="0" lang="es-MX" sz="1200" b="0" i="0" u="none" strike="noStrike" cap="none" normalizeH="0" baseline="0" dirty="0" err="1">
                <a:ln>
                  <a:noFill/>
                </a:ln>
                <a:solidFill>
                  <a:srgbClr val="0F243E"/>
                </a:solidFill>
                <a:effectLst/>
                <a:latin typeface="Univia Pro Light"/>
                <a:ea typeface="Calibri" panose="020F0502020204030204" pitchFamily="34" charset="0"/>
                <a:cs typeface="ArialNarrow"/>
              </a:rPr>
              <a:t>Doctorante</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 en Administración Pública del Instituto de Administración Pública de Jalisco y sus municipios A.C.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sz="105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Es Diplomado en </a:t>
            </a:r>
            <a:r>
              <a:rPr kumimoji="0" lang="es-MX" sz="1200" b="1" i="0" u="none" strike="noStrike" cap="none" normalizeH="0" baseline="0" dirty="0">
                <a:ln>
                  <a:noFill/>
                </a:ln>
                <a:solidFill>
                  <a:srgbClr val="0F243E"/>
                </a:solidFill>
                <a:effectLst/>
                <a:latin typeface="Univia Pro Light"/>
                <a:ea typeface="Calibri" panose="020F0502020204030204" pitchFamily="34" charset="0"/>
                <a:cs typeface="ArialNarrow"/>
              </a:rPr>
              <a:t>Estrategia Electoral y Marketing Político</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 (por la Universidad de Barcelona y la UABJO); es Diplomado en </a:t>
            </a:r>
            <a:r>
              <a:rPr kumimoji="0" lang="es-MX" sz="1200" b="1" i="0" u="none" strike="noStrike" cap="none" normalizeH="0" baseline="0" dirty="0">
                <a:ln>
                  <a:noFill/>
                </a:ln>
                <a:solidFill>
                  <a:srgbClr val="0F243E"/>
                </a:solidFill>
                <a:effectLst/>
                <a:latin typeface="Univia Pro Light"/>
                <a:ea typeface="Calibri" panose="020F0502020204030204" pitchFamily="34" charset="0"/>
                <a:cs typeface="ArialNarrow"/>
              </a:rPr>
              <a:t>Políticas Públicas, Gerencia y Gobierno Local</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 (por el Colegio Nacional de Ciencias Políticas y Administración Pública); es Diplomado en </a:t>
            </a:r>
            <a:r>
              <a:rPr kumimoji="0" lang="es-MX" sz="1200" b="1" i="0" u="none" strike="noStrike" cap="none" normalizeH="0" baseline="0" dirty="0">
                <a:ln>
                  <a:noFill/>
                </a:ln>
                <a:solidFill>
                  <a:srgbClr val="0F243E"/>
                </a:solidFill>
                <a:effectLst/>
                <a:latin typeface="Univia Pro Light"/>
                <a:ea typeface="Calibri" panose="020F0502020204030204" pitchFamily="34" charset="0"/>
                <a:cs typeface="ArialNarrow"/>
              </a:rPr>
              <a:t>Innovación en las Políticas Públicas</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 (por el </a:t>
            </a:r>
            <a:r>
              <a:rPr kumimoji="0" lang="es-MX" sz="1200" b="0" i="0" u="none" strike="noStrike" cap="none" normalizeH="0" baseline="0" dirty="0" err="1">
                <a:ln>
                  <a:noFill/>
                </a:ln>
                <a:solidFill>
                  <a:srgbClr val="0F243E"/>
                </a:solidFill>
                <a:effectLst/>
                <a:latin typeface="Univia Pro Light"/>
                <a:ea typeface="Calibri" panose="020F0502020204030204" pitchFamily="34" charset="0"/>
                <a:cs typeface="ArialNarrow"/>
              </a:rPr>
              <a:t>Ibergop</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 México); es Diplomado en </a:t>
            </a:r>
            <a:r>
              <a:rPr kumimoji="0" lang="es-MX" sz="1200" b="1" i="0" u="none" strike="noStrike" cap="none" normalizeH="0" baseline="0" dirty="0">
                <a:ln>
                  <a:noFill/>
                </a:ln>
                <a:solidFill>
                  <a:srgbClr val="0F243E"/>
                </a:solidFill>
                <a:effectLst/>
                <a:latin typeface="Univia Pro Light"/>
                <a:ea typeface="Calibri" panose="020F0502020204030204" pitchFamily="34" charset="0"/>
                <a:cs typeface="ArialNarrow"/>
              </a:rPr>
              <a:t>Gobernabilidad y Estado de Derecho</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 (por el </a:t>
            </a:r>
            <a:r>
              <a:rPr kumimoji="0" lang="es-MX" sz="1200" b="0" i="0" u="none" strike="noStrike" cap="none" normalizeH="0" baseline="0" dirty="0" err="1">
                <a:ln>
                  <a:noFill/>
                </a:ln>
                <a:solidFill>
                  <a:srgbClr val="0F243E"/>
                </a:solidFill>
                <a:effectLst/>
                <a:latin typeface="Univia Pro Light"/>
                <a:ea typeface="Calibri" panose="020F0502020204030204" pitchFamily="34" charset="0"/>
                <a:cs typeface="ArialNarrow"/>
              </a:rPr>
              <a:t>Ibergop</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 México); es Diplomado en </a:t>
            </a:r>
            <a:r>
              <a:rPr kumimoji="0" lang="es-MX" sz="1200" b="1" i="0" u="none" strike="noStrike" cap="none" normalizeH="0" baseline="0" dirty="0">
                <a:ln>
                  <a:noFill/>
                </a:ln>
                <a:solidFill>
                  <a:srgbClr val="0F243E"/>
                </a:solidFill>
                <a:effectLst/>
                <a:latin typeface="Univia Pro Light"/>
                <a:ea typeface="Calibri" panose="020F0502020204030204" pitchFamily="34" charset="0"/>
                <a:cs typeface="ArialNarrow"/>
              </a:rPr>
              <a:t>Desafíos de las Políticas Públicas</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 (por el </a:t>
            </a:r>
            <a:r>
              <a:rPr kumimoji="0" lang="es-MX" sz="1200" b="0" i="0" u="none" strike="noStrike" cap="none" normalizeH="0" baseline="0" dirty="0" err="1">
                <a:ln>
                  <a:noFill/>
                </a:ln>
                <a:solidFill>
                  <a:srgbClr val="0F243E"/>
                </a:solidFill>
                <a:effectLst/>
                <a:latin typeface="Univia Pro Light"/>
                <a:ea typeface="Calibri" panose="020F0502020204030204" pitchFamily="34" charset="0"/>
                <a:cs typeface="ArialNarrow"/>
              </a:rPr>
              <a:t>Ibergop</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 México); es Diplomado en </a:t>
            </a:r>
            <a:r>
              <a:rPr kumimoji="0" lang="es-MX" sz="1200" b="1" i="0" u="none" strike="noStrike" cap="none" normalizeH="0" baseline="0" dirty="0">
                <a:ln>
                  <a:noFill/>
                </a:ln>
                <a:solidFill>
                  <a:srgbClr val="0F243E"/>
                </a:solidFill>
                <a:effectLst/>
                <a:latin typeface="Univia Pro Light"/>
                <a:ea typeface="Calibri" panose="020F0502020204030204" pitchFamily="34" charset="0"/>
                <a:cs typeface="ArialNarrow"/>
              </a:rPr>
              <a:t>Nuevos Retos Nuevas Soluciones en la Agenda del Ejecutivo</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 (por el </a:t>
            </a:r>
            <a:r>
              <a:rPr kumimoji="0" lang="es-MX" sz="1200" b="0" i="0" u="none" strike="noStrike" cap="none" normalizeH="0" baseline="0" dirty="0" err="1">
                <a:ln>
                  <a:noFill/>
                </a:ln>
                <a:solidFill>
                  <a:srgbClr val="0F243E"/>
                </a:solidFill>
                <a:effectLst/>
                <a:latin typeface="Univia Pro Light"/>
                <a:ea typeface="Calibri" panose="020F0502020204030204" pitchFamily="34" charset="0"/>
                <a:cs typeface="ArialNarrow"/>
              </a:rPr>
              <a:t>Ibergop</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 México); es Diplomado en </a:t>
            </a:r>
            <a:r>
              <a:rPr kumimoji="0" lang="es-MX" sz="1200" b="1" i="0" u="none" strike="noStrike" cap="none" normalizeH="0" baseline="0" dirty="0">
                <a:ln>
                  <a:noFill/>
                </a:ln>
                <a:solidFill>
                  <a:srgbClr val="0F243E"/>
                </a:solidFill>
                <a:effectLst/>
                <a:latin typeface="Univia Pro Light"/>
                <a:ea typeface="Calibri" panose="020F0502020204030204" pitchFamily="34" charset="0"/>
                <a:cs typeface="ArialNarrow"/>
              </a:rPr>
              <a:t>Instituciones Democráticas y Sociedad Civil</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 (por el </a:t>
            </a:r>
            <a:r>
              <a:rPr kumimoji="0" lang="es-MX" sz="1200" b="0" i="0" u="none" strike="noStrike" cap="none" normalizeH="0" baseline="0" dirty="0" err="1">
                <a:ln>
                  <a:noFill/>
                </a:ln>
                <a:solidFill>
                  <a:srgbClr val="0F243E"/>
                </a:solidFill>
                <a:effectLst/>
                <a:latin typeface="Univia Pro Light"/>
                <a:ea typeface="Calibri" panose="020F0502020204030204" pitchFamily="34" charset="0"/>
                <a:cs typeface="ArialNarrow"/>
              </a:rPr>
              <a:t>Ibergop</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 México); es Diplomado en </a:t>
            </a:r>
            <a:r>
              <a:rPr kumimoji="0" lang="es-MX" sz="1200" b="1" i="0" u="none" strike="noStrike" cap="none" normalizeH="0" baseline="0" dirty="0">
                <a:ln>
                  <a:noFill/>
                </a:ln>
                <a:solidFill>
                  <a:srgbClr val="0F243E"/>
                </a:solidFill>
                <a:effectLst/>
                <a:latin typeface="Univia Pro Light"/>
                <a:ea typeface="Calibri" panose="020F0502020204030204" pitchFamily="34" charset="0"/>
                <a:cs typeface="ArialNarrow"/>
              </a:rPr>
              <a:t>Consistencia en las Políticas Públicas</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 (por el </a:t>
            </a:r>
            <a:r>
              <a:rPr kumimoji="0" lang="es-MX" sz="1200" b="0" i="0" u="none" strike="noStrike" cap="none" normalizeH="0" baseline="0" dirty="0" err="1">
                <a:ln>
                  <a:noFill/>
                </a:ln>
                <a:solidFill>
                  <a:srgbClr val="0F243E"/>
                </a:solidFill>
                <a:effectLst/>
                <a:latin typeface="Univia Pro Light"/>
                <a:ea typeface="Calibri" panose="020F0502020204030204" pitchFamily="34" charset="0"/>
                <a:cs typeface="ArialNarrow"/>
              </a:rPr>
              <a:t>Ibergop</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 México).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sz="105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Desarrolla temas de Políticas Públicas y Estudios Electorales. Especialista en métodos cualitativos y cuantitativos de investigación de la </a:t>
            </a:r>
            <a:r>
              <a:rPr kumimoji="0" lang="es-MX" sz="1200" b="1" i="0" u="none" strike="noStrike" cap="none" normalizeH="0" baseline="0" dirty="0">
                <a:ln>
                  <a:noFill/>
                </a:ln>
                <a:solidFill>
                  <a:srgbClr val="0F243E"/>
                </a:solidFill>
                <a:effectLst/>
                <a:latin typeface="Univia Pro Light"/>
                <a:ea typeface="Calibri" panose="020F0502020204030204" pitchFamily="34" charset="0"/>
                <a:cs typeface="ArialNarrow"/>
              </a:rPr>
              <a:t>opinión pública, análisis electoral,  procedimientos y geografía electoral</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 </a:t>
            </a:r>
            <a:endParaRPr kumimoji="0" lang="es-MX" sz="105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Ha sido </a:t>
            </a:r>
            <a:r>
              <a:rPr kumimoji="0" lang="es-MX" sz="1200" b="1" i="0" u="none" strike="noStrike" cap="none" normalizeH="0" baseline="0" dirty="0">
                <a:ln>
                  <a:noFill/>
                </a:ln>
                <a:solidFill>
                  <a:srgbClr val="0F243E"/>
                </a:solidFill>
                <a:effectLst/>
                <a:latin typeface="Univia Pro Light"/>
                <a:ea typeface="Calibri" panose="020F0502020204030204" pitchFamily="34" charset="0"/>
                <a:cs typeface="ArialNarrow"/>
              </a:rPr>
              <a:t>Coordinador</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 de los Diplomados en Políticas Públicas; Gobernabilidad; Retos de la Democracia; </a:t>
            </a:r>
            <a:r>
              <a:rPr kumimoji="0" lang="es-MX" sz="1200" b="0" i="1" u="none" strike="noStrike" cap="none" normalizeH="0" baseline="0" dirty="0">
                <a:ln>
                  <a:noFill/>
                </a:ln>
                <a:solidFill>
                  <a:srgbClr val="0F243E"/>
                </a:solidFill>
                <a:effectLst/>
                <a:latin typeface="Univia Pro Light"/>
                <a:ea typeface="Calibri" panose="020F0502020204030204" pitchFamily="34" charset="0"/>
                <a:cs typeface="ArialNarrow"/>
              </a:rPr>
              <a:t>Transparencia, Rendición de Cuentas y Acceso a la Información Pública</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 y Sistema Electoral Mexicano impartidos por el Colegio Oaxaqueño de Ciencias Políticas y Administración Pública A.C.; así como coordinador académico del Diplomado en </a:t>
            </a:r>
            <a:r>
              <a:rPr kumimoji="0" lang="es-MX" sz="1200" b="0" i="1" u="none" strike="noStrike" cap="none" normalizeH="0" baseline="0" dirty="0">
                <a:ln>
                  <a:noFill/>
                </a:ln>
                <a:solidFill>
                  <a:srgbClr val="0F243E"/>
                </a:solidFill>
                <a:effectLst/>
                <a:latin typeface="Univia Pro Light"/>
                <a:ea typeface="Calibri" panose="020F0502020204030204" pitchFamily="34" charset="0"/>
                <a:cs typeface="ArialNarrow"/>
              </a:rPr>
              <a:t>Rendición de Cuentas, Transparencia y Acceso a la Información Pública</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 desarrollado por la COTAIPO y el Instituto de Estudios e Investigación en Ciencias Políticas y Gobernanza A.C. en donde se desempeña como </a:t>
            </a:r>
            <a:r>
              <a:rPr kumimoji="0" lang="es-MX" sz="1200" b="1" i="0" u="none" strike="noStrike" cap="none" normalizeH="0" baseline="0" dirty="0">
                <a:ln>
                  <a:noFill/>
                </a:ln>
                <a:solidFill>
                  <a:srgbClr val="0F243E"/>
                </a:solidFill>
                <a:effectLst/>
                <a:latin typeface="Univia Pro Light"/>
                <a:ea typeface="Calibri" panose="020F0502020204030204" pitchFamily="34" charset="0"/>
                <a:cs typeface="ArialNarrow"/>
              </a:rPr>
              <a:t>Secretario Ejecutivo</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a:t>
            </a:r>
            <a:endParaRPr kumimoji="0" lang="es-MX" sz="105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Ha sido </a:t>
            </a:r>
            <a:r>
              <a:rPr kumimoji="0" lang="es-MX" sz="1200" b="0" i="1" u="none" strike="noStrike" cap="none" normalizeH="0" baseline="0" dirty="0">
                <a:ln>
                  <a:noFill/>
                </a:ln>
                <a:solidFill>
                  <a:srgbClr val="0F243E"/>
                </a:solidFill>
                <a:effectLst/>
                <a:latin typeface="Univia Pro Light"/>
                <a:ea typeface="Calibri" panose="020F0502020204030204" pitchFamily="34" charset="0"/>
                <a:cs typeface="ArialNarrow"/>
              </a:rPr>
              <a:t>analista de asuntos públicos</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 en el noticiario local de la </a:t>
            </a:r>
            <a:r>
              <a:rPr kumimoji="0" lang="es-MX" sz="1200" b="1" i="0" u="none" strike="noStrike" cap="none" normalizeH="0" baseline="0" dirty="0">
                <a:ln>
                  <a:noFill/>
                </a:ln>
                <a:solidFill>
                  <a:srgbClr val="0F243E"/>
                </a:solidFill>
                <a:effectLst/>
                <a:latin typeface="Univia Pro Light"/>
                <a:ea typeface="Calibri" panose="020F0502020204030204" pitchFamily="34" charset="0"/>
                <a:cs typeface="ArialNarrow"/>
              </a:rPr>
              <a:t>CORTV y MVM televisión</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 así como editorialista del Diario local “Despertar de Oaxaca”. Fue </a:t>
            </a:r>
            <a:r>
              <a:rPr kumimoji="0" lang="es-MX" sz="1200" b="1" i="0" u="none" strike="noStrike" cap="none" normalizeH="0" baseline="0" dirty="0">
                <a:ln>
                  <a:noFill/>
                </a:ln>
                <a:solidFill>
                  <a:srgbClr val="0F243E"/>
                </a:solidFill>
                <a:effectLst/>
                <a:latin typeface="Univia Pro Light"/>
                <a:ea typeface="Calibri" panose="020F0502020204030204" pitchFamily="34" charset="0"/>
                <a:cs typeface="ArialNarrow"/>
              </a:rPr>
              <a:t>Consejero Consultivo Ciudadano de la Comisión de Transparencia, Acceso a la Información Pública y Protección de Datos Personales del Estado de Oaxaca, en donde presidio la Comisión de Promoción de la Cultura Democrática</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 (Nov 2012 - Nov 2013). Realizó estudios de Especialización Universitaria en </a:t>
            </a:r>
            <a:r>
              <a:rPr kumimoji="0" lang="es-MX" sz="1200" b="1" i="0" u="none" strike="noStrike" cap="none" normalizeH="0" baseline="0" dirty="0">
                <a:ln>
                  <a:noFill/>
                </a:ln>
                <a:solidFill>
                  <a:srgbClr val="0F243E"/>
                </a:solidFill>
                <a:effectLst/>
                <a:latin typeface="Univia Pro Light"/>
                <a:ea typeface="Calibri" panose="020F0502020204030204" pitchFamily="34" charset="0"/>
                <a:cs typeface="ArialNarrow"/>
              </a:rPr>
              <a:t>Servicios de Inteligencia</a:t>
            </a:r>
            <a:r>
              <a:rPr kumimoji="0" lang="es-MX" sz="1200" b="0" i="0" u="none" strike="noStrike" cap="none" normalizeH="0" baseline="0" dirty="0">
                <a:ln>
                  <a:noFill/>
                </a:ln>
                <a:solidFill>
                  <a:srgbClr val="0F243E"/>
                </a:solidFill>
                <a:effectLst/>
                <a:latin typeface="Univia Pro Light"/>
                <a:ea typeface="Calibri" panose="020F0502020204030204" pitchFamily="34" charset="0"/>
                <a:cs typeface="ArialNarrow"/>
              </a:rPr>
              <a:t>.</a:t>
            </a:r>
            <a:endParaRPr kumimoji="0" lang="es-MX" sz="2800" b="0" i="0" u="none" strike="noStrike" cap="none" normalizeH="0" baseline="0" dirty="0">
              <a:ln>
                <a:noFill/>
              </a:ln>
              <a:solidFill>
                <a:schemeClr val="tx1"/>
              </a:solidFill>
              <a:effectLst/>
              <a:latin typeface="Arial" panose="020B0604020202020204" pitchFamily="34" charset="0"/>
            </a:endParaRPr>
          </a:p>
        </p:txBody>
      </p:sp>
      <p:sp>
        <p:nvSpPr>
          <p:cNvPr id="4" name="Rectángulo 3"/>
          <p:cNvSpPr/>
          <p:nvPr/>
        </p:nvSpPr>
        <p:spPr>
          <a:xfrm>
            <a:off x="0" y="6598262"/>
            <a:ext cx="9144000" cy="261610"/>
          </a:xfrm>
          <a:prstGeom prst="rect">
            <a:avLst/>
          </a:prstGeom>
        </p:spPr>
        <p:txBody>
          <a:bodyPr wrap="square">
            <a:spAutoFit/>
          </a:bodyPr>
          <a:lstStyle/>
          <a:p>
            <a:pPr algn="ctr">
              <a:spcAft>
                <a:spcPts val="0"/>
              </a:spcAft>
              <a:tabLst>
                <a:tab pos="2806065" algn="ctr"/>
                <a:tab pos="5612130" algn="r"/>
                <a:tab pos="2806065" algn="ctr"/>
                <a:tab pos="5612130" algn="r"/>
              </a:tabLst>
            </a:pPr>
            <a:r>
              <a:rPr lang="es-MX" sz="1100" dirty="0">
                <a:latin typeface="Arial Narrow" panose="020B0606020202030204" pitchFamily="34" charset="0"/>
                <a:ea typeface="Times New Roman" panose="02020603050405020304" pitchFamily="18" charset="0"/>
              </a:rPr>
              <a:t>Cel: 5510608054 Correo Electrónico: </a:t>
            </a:r>
            <a:r>
              <a:rPr lang="es-MX" sz="1100" dirty="0">
                <a:latin typeface="Arial Narrow" panose="020B0606020202030204" pitchFamily="34" charset="0"/>
                <a:ea typeface="Times New Roman" panose="02020603050405020304" pitchFamily="18" charset="0"/>
                <a:hlinkClick r:id="rId5"/>
              </a:rPr>
              <a:t>mn_victoria@hotmail.com</a:t>
            </a:r>
            <a:r>
              <a:rPr lang="es-MX" sz="1100" dirty="0">
                <a:latin typeface="Arial Narrow" panose="020B0606020202030204" pitchFamily="34" charset="0"/>
                <a:ea typeface="Times New Roman" panose="02020603050405020304" pitchFamily="18" charset="0"/>
              </a:rPr>
              <a:t>   </a:t>
            </a:r>
            <a:r>
              <a:rPr lang="es-MX" sz="1100" dirty="0">
                <a:latin typeface="Arial Narrow" panose="020B0606020202030204" pitchFamily="34" charset="0"/>
                <a:ea typeface="Times New Roman" panose="02020603050405020304" pitchFamily="18" charset="0"/>
                <a:hlinkClick r:id="rId6"/>
              </a:rPr>
              <a:t>icpgac@gmail.com</a:t>
            </a:r>
            <a:r>
              <a:rPr lang="es-MX" sz="1100" dirty="0">
                <a:latin typeface="Arial Narrow" panose="020B0606020202030204" pitchFamily="34" charset="0"/>
                <a:ea typeface="Times New Roman" panose="02020603050405020304" pitchFamily="18" charset="0"/>
              </a:rPr>
              <a:t> </a:t>
            </a:r>
            <a:endParaRPr lang="es-MX" sz="5400" dirty="0">
              <a:effectLst/>
              <a:latin typeface="Times New Roman" panose="02020603050405020304" pitchFamily="18" charset="0"/>
              <a:ea typeface="Times New Roman" panose="02020603050405020304" pitchFamily="18" charset="0"/>
            </a:endParaRPr>
          </a:p>
        </p:txBody>
      </p:sp>
      <p:pic>
        <p:nvPicPr>
          <p:cNvPr id="6" name="Picture 2" descr="Resultado de imagen para facebook">
            <a:extLst>
              <a:ext uri="{FF2B5EF4-FFF2-40B4-BE49-F238E27FC236}">
                <a16:creationId xmlns:a16="http://schemas.microsoft.com/office/drawing/2014/main" id="{FD482987-BE8C-422E-B5C2-175B5E5A05C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254302" y="6336139"/>
            <a:ext cx="278160" cy="278160"/>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a:extLst>
              <a:ext uri="{FF2B5EF4-FFF2-40B4-BE49-F238E27FC236}">
                <a16:creationId xmlns:a16="http://schemas.microsoft.com/office/drawing/2014/main" id="{28C26DF2-C141-40CE-A808-078EDA1591EB}"/>
              </a:ext>
            </a:extLst>
          </p:cNvPr>
          <p:cNvPicPr>
            <a:picLocks noChangeAspect="1"/>
          </p:cNvPicPr>
          <p:nvPr/>
        </p:nvPicPr>
        <p:blipFill>
          <a:blip r:embed="rId8"/>
          <a:stretch>
            <a:fillRect/>
          </a:stretch>
        </p:blipFill>
        <p:spPr>
          <a:xfrm>
            <a:off x="8289648" y="6625333"/>
            <a:ext cx="207467" cy="207467"/>
          </a:xfrm>
          <a:prstGeom prst="rect">
            <a:avLst/>
          </a:prstGeom>
        </p:spPr>
      </p:pic>
      <p:sp>
        <p:nvSpPr>
          <p:cNvPr id="8" name="CuadroTexto 7">
            <a:extLst>
              <a:ext uri="{FF2B5EF4-FFF2-40B4-BE49-F238E27FC236}">
                <a16:creationId xmlns:a16="http://schemas.microsoft.com/office/drawing/2014/main" id="{6306F597-4665-48D8-AF2D-5C80B2B3FB23}"/>
              </a:ext>
            </a:extLst>
          </p:cNvPr>
          <p:cNvSpPr txBox="1"/>
          <p:nvPr/>
        </p:nvSpPr>
        <p:spPr>
          <a:xfrm>
            <a:off x="8440991" y="6334187"/>
            <a:ext cx="676788" cy="276999"/>
          </a:xfrm>
          <a:prstGeom prst="rect">
            <a:avLst/>
          </a:prstGeom>
          <a:noFill/>
        </p:spPr>
        <p:txBody>
          <a:bodyPr wrap="none" rtlCol="0">
            <a:spAutoFit/>
          </a:bodyPr>
          <a:lstStyle/>
          <a:p>
            <a:r>
              <a:rPr lang="es-MX" sz="1200" dirty="0">
                <a:latin typeface="Arial Narrow" panose="020B0606020202030204" pitchFamily="34" charset="0"/>
              </a:rPr>
              <a:t>@</a:t>
            </a:r>
            <a:r>
              <a:rPr lang="es-MX" sz="1200" dirty="0" err="1">
                <a:latin typeface="Arial Narrow" panose="020B0606020202030204" pitchFamily="34" charset="0"/>
              </a:rPr>
              <a:t>icpgac</a:t>
            </a:r>
            <a:endParaRPr lang="es-MX" sz="1200" dirty="0">
              <a:latin typeface="Arial Narrow" panose="020B0606020202030204" pitchFamily="34" charset="0"/>
            </a:endParaRPr>
          </a:p>
        </p:txBody>
      </p:sp>
      <p:sp>
        <p:nvSpPr>
          <p:cNvPr id="9" name="CuadroTexto 8">
            <a:extLst>
              <a:ext uri="{FF2B5EF4-FFF2-40B4-BE49-F238E27FC236}">
                <a16:creationId xmlns:a16="http://schemas.microsoft.com/office/drawing/2014/main" id="{C9D55AF3-62C1-4F2B-BDC5-7F7BB9274A49}"/>
              </a:ext>
            </a:extLst>
          </p:cNvPr>
          <p:cNvSpPr txBox="1"/>
          <p:nvPr/>
        </p:nvSpPr>
        <p:spPr>
          <a:xfrm>
            <a:off x="8440991" y="6563243"/>
            <a:ext cx="692818" cy="276999"/>
          </a:xfrm>
          <a:prstGeom prst="rect">
            <a:avLst/>
          </a:prstGeom>
          <a:noFill/>
        </p:spPr>
        <p:txBody>
          <a:bodyPr wrap="none" rtlCol="0">
            <a:spAutoFit/>
          </a:bodyPr>
          <a:lstStyle/>
          <a:p>
            <a:r>
              <a:rPr lang="es-MX" sz="1200" dirty="0">
                <a:latin typeface="Arial Narrow" panose="020B0606020202030204" pitchFamily="34" charset="0"/>
              </a:rPr>
              <a:t>@ICPG6</a:t>
            </a:r>
          </a:p>
        </p:txBody>
      </p:sp>
      <p:grpSp>
        <p:nvGrpSpPr>
          <p:cNvPr id="11" name="Grupo 10">
            <a:extLst>
              <a:ext uri="{FF2B5EF4-FFF2-40B4-BE49-F238E27FC236}">
                <a16:creationId xmlns:a16="http://schemas.microsoft.com/office/drawing/2014/main" id="{8FB5210F-036A-4A8C-B26B-75E12A1DFA62}"/>
              </a:ext>
            </a:extLst>
          </p:cNvPr>
          <p:cNvGrpSpPr/>
          <p:nvPr/>
        </p:nvGrpSpPr>
        <p:grpSpPr>
          <a:xfrm>
            <a:off x="0" y="46717"/>
            <a:ext cx="9133809" cy="599424"/>
            <a:chOff x="0" y="46717"/>
            <a:chExt cx="9133809" cy="599424"/>
          </a:xfrm>
        </p:grpSpPr>
        <p:pic>
          <p:nvPicPr>
            <p:cNvPr id="12" name="Picture 11" descr="icpg">
              <a:extLst>
                <a:ext uri="{FF2B5EF4-FFF2-40B4-BE49-F238E27FC236}">
                  <a16:creationId xmlns:a16="http://schemas.microsoft.com/office/drawing/2014/main" id="{4C446BA6-51CA-4599-96E7-2A2E947057A0}"/>
                </a:ext>
              </a:extLst>
            </p:cNvPr>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0345" y="80918"/>
              <a:ext cx="574533" cy="565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a:extLst>
                <a:ext uri="{FF2B5EF4-FFF2-40B4-BE49-F238E27FC236}">
                  <a16:creationId xmlns:a16="http://schemas.microsoft.com/office/drawing/2014/main" id="{2429E0B3-9E9F-4F92-B934-AB7C16501EFA}"/>
                </a:ext>
              </a:extLst>
            </p:cNvPr>
            <p:cNvSpPr>
              <a:spLocks noChangeArrowheads="1"/>
            </p:cNvSpPr>
            <p:nvPr/>
          </p:nvSpPr>
          <p:spPr bwMode="auto">
            <a:xfrm>
              <a:off x="0" y="46717"/>
              <a:ext cx="913380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a:r>
                <a:rPr lang="es-ES" sz="1400" b="1" dirty="0">
                  <a:latin typeface="Arial Narrow" panose="020B0606020202030204" pitchFamily="34" charset="0"/>
                </a:rPr>
                <a:t>Instituto de Estudios e Investigación en Ciencias Políticas y Gobernanza A.C. </a:t>
              </a:r>
            </a:p>
          </p:txBody>
        </p:sp>
      </p:grpSp>
    </p:spTree>
    <p:extLst>
      <p:ext uri="{BB962C8B-B14F-4D97-AF65-F5344CB8AC3E}">
        <p14:creationId xmlns:p14="http://schemas.microsoft.com/office/powerpoint/2010/main" val="539137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5" descr="icpg">
            <a:extLst>
              <a:ext uri="{FF2B5EF4-FFF2-40B4-BE49-F238E27FC236}">
                <a16:creationId xmlns:a16="http://schemas.microsoft.com/office/drawing/2014/main" id="{0518BC9C-3DF5-4E32-AC62-78752582B642}"/>
              </a:ext>
            </a:extLst>
          </p:cNvPr>
          <p:cNvPicPr>
            <a:picLocks noChangeAspect="1" noChangeArrowheads="1"/>
          </p:cNvPicPr>
          <p:nvPr/>
        </p:nvPicPr>
        <p:blipFill>
          <a:blip r:embed="rId3">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1259632" y="188640"/>
            <a:ext cx="6486442" cy="6381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ext Box 3"/>
          <p:cNvSpPr txBox="1">
            <a:spLocks noChangeArrowheads="1"/>
          </p:cNvSpPr>
          <p:nvPr/>
        </p:nvSpPr>
        <p:spPr bwMode="auto">
          <a:xfrm>
            <a:off x="-108520" y="643427"/>
            <a:ext cx="9000430" cy="550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buFont typeface="Arial" charset="0"/>
              <a:buNone/>
            </a:pPr>
            <a:r>
              <a:rPr lang="es-ES" sz="2400" dirty="0">
                <a:latin typeface="Haettenschweiler" pitchFamily="34" charset="0"/>
              </a:rPr>
              <a:t>		I. Breve introducción</a:t>
            </a:r>
          </a:p>
          <a:p>
            <a:pPr algn="just" eaLnBrk="1" hangingPunct="1">
              <a:buFont typeface="Arial" charset="0"/>
              <a:buNone/>
            </a:pPr>
            <a:r>
              <a:rPr lang="es-ES" sz="1600" dirty="0">
                <a:latin typeface="Arial Narrow" pitchFamily="34" charset="0"/>
              </a:rPr>
              <a:t>	• Una selección y uso adecuado de técnicas sociales y estadísticas permiten obtener mediciones 	confiables que resultan en información vital sobre  las preferencias por personales y  los partidos políticos. </a:t>
            </a:r>
          </a:p>
          <a:p>
            <a:pPr algn="just" eaLnBrk="1" hangingPunct="1">
              <a:buFont typeface="Arial" charset="0"/>
              <a:buNone/>
            </a:pPr>
            <a:r>
              <a:rPr lang="es-ES" sz="1600" dirty="0">
                <a:latin typeface="Arial Narrow" pitchFamily="34" charset="0"/>
              </a:rPr>
              <a:t>	• Dichas herramientas de investigación resultan imprescindibles en contextos de alta competitividad 	electoral.</a:t>
            </a:r>
          </a:p>
          <a:p>
            <a:pPr algn="just" eaLnBrk="1" hangingPunct="1">
              <a:buFont typeface="Arial" charset="0"/>
              <a:buNone/>
            </a:pPr>
            <a:r>
              <a:rPr lang="es-ES" sz="1600" dirty="0">
                <a:latin typeface="Arial Narrow" pitchFamily="34" charset="0"/>
              </a:rPr>
              <a:t>	• El conocimiento oportuno del comportamiento de los candidatos resulta fundamental para definir y 	anticipar estrategias políticas propias y adversas; sobre todo permite a la ciudadanía estar bien 	informada y tomar mejores decisiones.</a:t>
            </a:r>
          </a:p>
          <a:p>
            <a:pPr algn="just" eaLnBrk="1" hangingPunct="1">
              <a:buFont typeface="Arial" charset="0"/>
              <a:buNone/>
            </a:pPr>
            <a:endParaRPr lang="es-ES" sz="1600" dirty="0">
              <a:latin typeface="Arial Narrow" pitchFamily="34" charset="0"/>
            </a:endParaRPr>
          </a:p>
          <a:p>
            <a:pPr algn="just" eaLnBrk="1" hangingPunct="1">
              <a:buFont typeface="Arial" charset="0"/>
              <a:buNone/>
            </a:pPr>
            <a:r>
              <a:rPr lang="es-ES" sz="2400" dirty="0">
                <a:latin typeface="Haettenschweiler" pitchFamily="34" charset="0"/>
              </a:rPr>
              <a:t>		II. Propuestas de investigación</a:t>
            </a:r>
          </a:p>
          <a:p>
            <a:pPr algn="just" eaLnBrk="1" hangingPunct="1">
              <a:buFont typeface="Arial" charset="0"/>
              <a:buNone/>
            </a:pPr>
            <a:endParaRPr lang="es-ES" sz="1600" dirty="0">
              <a:latin typeface="Arial Narrow" pitchFamily="34" charset="0"/>
            </a:endParaRPr>
          </a:p>
          <a:p>
            <a:pPr algn="just" eaLnBrk="1" hangingPunct="1">
              <a:buFont typeface="Arial" charset="0"/>
              <a:buNone/>
            </a:pPr>
            <a:r>
              <a:rPr lang="es-ES" sz="1600" dirty="0">
                <a:latin typeface="Arial Narrow" pitchFamily="34" charset="0"/>
              </a:rPr>
              <a:t>	</a:t>
            </a:r>
            <a:r>
              <a:rPr lang="es-ES" sz="1600" b="1" i="1" dirty="0">
                <a:latin typeface="Arial Narrow" pitchFamily="34" charset="0"/>
              </a:rPr>
              <a:t>Objetivo de investigación </a:t>
            </a:r>
          </a:p>
          <a:p>
            <a:pPr algn="just" eaLnBrk="1" hangingPunct="1">
              <a:buFont typeface="Arial" charset="0"/>
              <a:buNone/>
            </a:pPr>
            <a:r>
              <a:rPr lang="es-ES" sz="1600" dirty="0">
                <a:latin typeface="Arial Narrow" pitchFamily="34" charset="0"/>
              </a:rPr>
              <a:t>	• El propósito general de la investigación es proporcionar información confiable a la ciudadanía, sobre las 	preferencias electorales y competencia entre los partidos y candidatos a la presidencia municipal de 	Oaxaca de Juárez, que sirva de base para un mejor proceso electoral.</a:t>
            </a:r>
          </a:p>
          <a:p>
            <a:pPr algn="just" eaLnBrk="1" hangingPunct="1">
              <a:buFont typeface="Arial" charset="0"/>
              <a:buNone/>
            </a:pPr>
            <a:endParaRPr lang="es-ES" sz="1600" dirty="0">
              <a:latin typeface="Arial Narrow" pitchFamily="34" charset="0"/>
            </a:endParaRPr>
          </a:p>
          <a:p>
            <a:pPr algn="just" eaLnBrk="1" hangingPunct="1">
              <a:buFont typeface="Arial" charset="0"/>
              <a:buNone/>
            </a:pPr>
            <a:r>
              <a:rPr lang="es-ES" sz="1600" dirty="0">
                <a:latin typeface="Arial Narrow" pitchFamily="34" charset="0"/>
              </a:rPr>
              <a:t>	• La investigación se basa en dos ejes fundamentales: </a:t>
            </a:r>
          </a:p>
          <a:p>
            <a:pPr algn="just" eaLnBrk="1" hangingPunct="1">
              <a:buFont typeface="Arial" charset="0"/>
              <a:buNone/>
            </a:pPr>
            <a:endParaRPr lang="es-ES" sz="1600" dirty="0">
              <a:latin typeface="Arial Narrow" pitchFamily="34" charset="0"/>
            </a:endParaRPr>
          </a:p>
          <a:p>
            <a:pPr algn="just" eaLnBrk="1" hangingPunct="1"/>
            <a:r>
              <a:rPr lang="es-ES" sz="1600" dirty="0">
                <a:latin typeface="Arial Narrow" pitchFamily="34" charset="0"/>
              </a:rPr>
              <a:t>		1) Rechazo e identificación de los partidos </a:t>
            </a:r>
          </a:p>
          <a:p>
            <a:pPr algn="just" eaLnBrk="1" hangingPunct="1"/>
            <a:r>
              <a:rPr lang="es-ES" sz="1600" dirty="0">
                <a:latin typeface="Arial Narrow" pitchFamily="34" charset="0"/>
              </a:rPr>
              <a:t>		2) Preferencias electorales por partido y candidatos</a:t>
            </a:r>
          </a:p>
          <a:p>
            <a:pPr algn="just" eaLnBrk="1" hangingPunct="1">
              <a:buFont typeface="Arial" charset="0"/>
              <a:buNone/>
            </a:pPr>
            <a:r>
              <a:rPr lang="es-ES" sz="1600" dirty="0">
                <a:latin typeface="Arial Narrow" pitchFamily="34" charset="0"/>
              </a:rPr>
              <a:t> </a:t>
            </a:r>
          </a:p>
        </p:txBody>
      </p:sp>
      <p:sp>
        <p:nvSpPr>
          <p:cNvPr id="4" name="Rectángulo 3"/>
          <p:cNvSpPr/>
          <p:nvPr/>
        </p:nvSpPr>
        <p:spPr>
          <a:xfrm>
            <a:off x="0" y="6598262"/>
            <a:ext cx="9144000" cy="261610"/>
          </a:xfrm>
          <a:prstGeom prst="rect">
            <a:avLst/>
          </a:prstGeom>
        </p:spPr>
        <p:txBody>
          <a:bodyPr wrap="square">
            <a:spAutoFit/>
          </a:bodyPr>
          <a:lstStyle/>
          <a:p>
            <a:pPr algn="ctr">
              <a:spcAft>
                <a:spcPts val="0"/>
              </a:spcAft>
              <a:tabLst>
                <a:tab pos="2806065" algn="ctr"/>
                <a:tab pos="5612130" algn="r"/>
                <a:tab pos="2806065" algn="ctr"/>
                <a:tab pos="5612130" algn="r"/>
              </a:tabLst>
            </a:pPr>
            <a:r>
              <a:rPr lang="es-MX" sz="1100" dirty="0">
                <a:latin typeface="Arial Narrow" panose="020B0606020202030204" pitchFamily="34" charset="0"/>
                <a:ea typeface="Times New Roman" panose="02020603050405020304" pitchFamily="18" charset="0"/>
              </a:rPr>
              <a:t>Cel: 5510608054 Correo Electrónico: </a:t>
            </a:r>
            <a:r>
              <a:rPr lang="es-MX" sz="1100" dirty="0">
                <a:latin typeface="Arial Narrow" panose="020B0606020202030204" pitchFamily="34" charset="0"/>
                <a:ea typeface="Times New Roman" panose="02020603050405020304" pitchFamily="18" charset="0"/>
                <a:hlinkClick r:id="rId5"/>
              </a:rPr>
              <a:t>mn_victoria@hotmail.com</a:t>
            </a:r>
            <a:r>
              <a:rPr lang="es-MX" sz="1100" dirty="0">
                <a:latin typeface="Arial Narrow" panose="020B0606020202030204" pitchFamily="34" charset="0"/>
                <a:ea typeface="Times New Roman" panose="02020603050405020304" pitchFamily="18" charset="0"/>
              </a:rPr>
              <a:t>   </a:t>
            </a:r>
            <a:r>
              <a:rPr lang="es-MX" sz="1100" dirty="0">
                <a:latin typeface="Arial Narrow" panose="020B0606020202030204" pitchFamily="34" charset="0"/>
                <a:ea typeface="Times New Roman" panose="02020603050405020304" pitchFamily="18" charset="0"/>
                <a:hlinkClick r:id="rId6"/>
              </a:rPr>
              <a:t>icpgac@gmail.com</a:t>
            </a:r>
            <a:r>
              <a:rPr lang="es-MX" sz="1100" dirty="0">
                <a:latin typeface="Arial Narrow" panose="020B0606020202030204" pitchFamily="34" charset="0"/>
                <a:ea typeface="Times New Roman" panose="02020603050405020304" pitchFamily="18" charset="0"/>
              </a:rPr>
              <a:t> </a:t>
            </a:r>
            <a:endParaRPr lang="es-MX" sz="5400" dirty="0">
              <a:effectLst/>
              <a:latin typeface="Times New Roman" panose="02020603050405020304" pitchFamily="18" charset="0"/>
              <a:ea typeface="Times New Roman" panose="02020603050405020304" pitchFamily="18" charset="0"/>
            </a:endParaRPr>
          </a:p>
        </p:txBody>
      </p:sp>
      <p:pic>
        <p:nvPicPr>
          <p:cNvPr id="6" name="Picture 2" descr="Resultado de imagen para facebook">
            <a:extLst>
              <a:ext uri="{FF2B5EF4-FFF2-40B4-BE49-F238E27FC236}">
                <a16:creationId xmlns:a16="http://schemas.microsoft.com/office/drawing/2014/main" id="{94A5FFCB-0AA8-414B-9AC1-04C9A4A65C9D}"/>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254302" y="6336139"/>
            <a:ext cx="278160" cy="278160"/>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a:extLst>
              <a:ext uri="{FF2B5EF4-FFF2-40B4-BE49-F238E27FC236}">
                <a16:creationId xmlns:a16="http://schemas.microsoft.com/office/drawing/2014/main" id="{425807DD-2D89-41C6-9505-73938966C8EB}"/>
              </a:ext>
            </a:extLst>
          </p:cNvPr>
          <p:cNvPicPr>
            <a:picLocks noChangeAspect="1"/>
          </p:cNvPicPr>
          <p:nvPr/>
        </p:nvPicPr>
        <p:blipFill>
          <a:blip r:embed="rId8"/>
          <a:stretch>
            <a:fillRect/>
          </a:stretch>
        </p:blipFill>
        <p:spPr>
          <a:xfrm>
            <a:off x="8289648" y="6625333"/>
            <a:ext cx="207467" cy="207467"/>
          </a:xfrm>
          <a:prstGeom prst="rect">
            <a:avLst/>
          </a:prstGeom>
        </p:spPr>
      </p:pic>
      <p:sp>
        <p:nvSpPr>
          <p:cNvPr id="8" name="CuadroTexto 7">
            <a:extLst>
              <a:ext uri="{FF2B5EF4-FFF2-40B4-BE49-F238E27FC236}">
                <a16:creationId xmlns:a16="http://schemas.microsoft.com/office/drawing/2014/main" id="{ADBFC8AD-2CE0-470B-976D-6725F68E2C50}"/>
              </a:ext>
            </a:extLst>
          </p:cNvPr>
          <p:cNvSpPr txBox="1"/>
          <p:nvPr/>
        </p:nvSpPr>
        <p:spPr>
          <a:xfrm>
            <a:off x="8440991" y="6334187"/>
            <a:ext cx="676788" cy="276999"/>
          </a:xfrm>
          <a:prstGeom prst="rect">
            <a:avLst/>
          </a:prstGeom>
          <a:noFill/>
        </p:spPr>
        <p:txBody>
          <a:bodyPr wrap="none" rtlCol="0">
            <a:spAutoFit/>
          </a:bodyPr>
          <a:lstStyle/>
          <a:p>
            <a:r>
              <a:rPr lang="es-MX" sz="1200" dirty="0">
                <a:latin typeface="Arial Narrow" panose="020B0606020202030204" pitchFamily="34" charset="0"/>
              </a:rPr>
              <a:t>@</a:t>
            </a:r>
            <a:r>
              <a:rPr lang="es-MX" sz="1200" dirty="0" err="1">
                <a:latin typeface="Arial Narrow" panose="020B0606020202030204" pitchFamily="34" charset="0"/>
              </a:rPr>
              <a:t>icpgac</a:t>
            </a:r>
            <a:endParaRPr lang="es-MX" sz="1200" dirty="0">
              <a:latin typeface="Arial Narrow" panose="020B0606020202030204" pitchFamily="34" charset="0"/>
            </a:endParaRPr>
          </a:p>
        </p:txBody>
      </p:sp>
      <p:sp>
        <p:nvSpPr>
          <p:cNvPr id="9" name="CuadroTexto 8">
            <a:extLst>
              <a:ext uri="{FF2B5EF4-FFF2-40B4-BE49-F238E27FC236}">
                <a16:creationId xmlns:a16="http://schemas.microsoft.com/office/drawing/2014/main" id="{380DB6BF-89AB-411D-90D4-C4C3FE92275C}"/>
              </a:ext>
            </a:extLst>
          </p:cNvPr>
          <p:cNvSpPr txBox="1"/>
          <p:nvPr/>
        </p:nvSpPr>
        <p:spPr>
          <a:xfrm>
            <a:off x="8440991" y="6563243"/>
            <a:ext cx="692818" cy="276999"/>
          </a:xfrm>
          <a:prstGeom prst="rect">
            <a:avLst/>
          </a:prstGeom>
          <a:noFill/>
        </p:spPr>
        <p:txBody>
          <a:bodyPr wrap="none" rtlCol="0">
            <a:spAutoFit/>
          </a:bodyPr>
          <a:lstStyle/>
          <a:p>
            <a:r>
              <a:rPr lang="es-MX" sz="1200" dirty="0">
                <a:latin typeface="Arial Narrow" panose="020B0606020202030204" pitchFamily="34" charset="0"/>
              </a:rPr>
              <a:t>@ICPG6</a:t>
            </a:r>
          </a:p>
        </p:txBody>
      </p:sp>
      <p:grpSp>
        <p:nvGrpSpPr>
          <p:cNvPr id="11" name="Grupo 10">
            <a:extLst>
              <a:ext uri="{FF2B5EF4-FFF2-40B4-BE49-F238E27FC236}">
                <a16:creationId xmlns:a16="http://schemas.microsoft.com/office/drawing/2014/main" id="{FA3727FB-0808-4A46-B25E-133B68E00750}"/>
              </a:ext>
            </a:extLst>
          </p:cNvPr>
          <p:cNvGrpSpPr/>
          <p:nvPr/>
        </p:nvGrpSpPr>
        <p:grpSpPr>
          <a:xfrm>
            <a:off x="0" y="46717"/>
            <a:ext cx="9133809" cy="599424"/>
            <a:chOff x="0" y="46717"/>
            <a:chExt cx="9133809" cy="599424"/>
          </a:xfrm>
        </p:grpSpPr>
        <p:pic>
          <p:nvPicPr>
            <p:cNvPr id="12" name="Picture 11" descr="icpg">
              <a:extLst>
                <a:ext uri="{FF2B5EF4-FFF2-40B4-BE49-F238E27FC236}">
                  <a16:creationId xmlns:a16="http://schemas.microsoft.com/office/drawing/2014/main" id="{C9E91F9E-518E-4E29-BDEB-D1E0B8B022A2}"/>
                </a:ext>
              </a:extLst>
            </p:cNvPr>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0345" y="80918"/>
              <a:ext cx="574533" cy="565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a:extLst>
                <a:ext uri="{FF2B5EF4-FFF2-40B4-BE49-F238E27FC236}">
                  <a16:creationId xmlns:a16="http://schemas.microsoft.com/office/drawing/2014/main" id="{A45DE9B0-A3EC-4600-BB86-D0960279E0A6}"/>
                </a:ext>
              </a:extLst>
            </p:cNvPr>
            <p:cNvSpPr>
              <a:spLocks noChangeArrowheads="1"/>
            </p:cNvSpPr>
            <p:nvPr/>
          </p:nvSpPr>
          <p:spPr bwMode="auto">
            <a:xfrm>
              <a:off x="0" y="46717"/>
              <a:ext cx="913380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a:r>
                <a:rPr lang="es-ES" sz="1400" b="1" dirty="0">
                  <a:latin typeface="Arial Narrow" panose="020B0606020202030204" pitchFamily="34" charset="0"/>
                </a:rPr>
                <a:t>Instituto de Estudios e Investigación en Ciencias Políticas y Gobernanza A.C. </a:t>
              </a:r>
            </a:p>
          </p:txBody>
        </p:sp>
      </p:grpSp>
    </p:spTree>
    <p:extLst>
      <p:ext uri="{BB962C8B-B14F-4D97-AF65-F5344CB8AC3E}">
        <p14:creationId xmlns:p14="http://schemas.microsoft.com/office/powerpoint/2010/main" val="672100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5" descr="icpg">
            <a:extLst>
              <a:ext uri="{FF2B5EF4-FFF2-40B4-BE49-F238E27FC236}">
                <a16:creationId xmlns:a16="http://schemas.microsoft.com/office/drawing/2014/main" id="{D0DE363B-B99E-475E-8465-46DB2EA7E23A}"/>
              </a:ext>
            </a:extLst>
          </p:cNvPr>
          <p:cNvPicPr>
            <a:picLocks noChangeAspect="1" noChangeArrowheads="1"/>
          </p:cNvPicPr>
          <p:nvPr/>
        </p:nvPicPr>
        <p:blipFill>
          <a:blip r:embed="rId3">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1259632" y="188640"/>
            <a:ext cx="6486442" cy="6381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6" name="Text Box 2"/>
          <p:cNvSpPr txBox="1">
            <a:spLocks noChangeArrowheads="1"/>
          </p:cNvSpPr>
          <p:nvPr/>
        </p:nvSpPr>
        <p:spPr bwMode="auto">
          <a:xfrm>
            <a:off x="-19727" y="493511"/>
            <a:ext cx="8928100" cy="550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buFont typeface="Arial" charset="0"/>
              <a:buNone/>
            </a:pPr>
            <a:r>
              <a:rPr lang="es-ES" sz="3200" dirty="0">
                <a:latin typeface="Haettenschweiler" pitchFamily="34" charset="0"/>
              </a:rPr>
              <a:t>Metodología</a:t>
            </a:r>
          </a:p>
          <a:p>
            <a:pPr algn="just" eaLnBrk="1" hangingPunct="1">
              <a:buFont typeface="Arial" charset="0"/>
              <a:buNone/>
            </a:pPr>
            <a:endParaRPr lang="es-ES" sz="3200" b="1" dirty="0">
              <a:latin typeface="Arial Narrow" pitchFamily="34" charset="0"/>
            </a:endParaRPr>
          </a:p>
          <a:p>
            <a:pPr algn="just" eaLnBrk="1" hangingPunct="1">
              <a:buFont typeface="Arial" charset="0"/>
              <a:buNone/>
            </a:pPr>
            <a:r>
              <a:rPr lang="es-ES" sz="1600" b="1" i="1" dirty="0">
                <a:latin typeface="Arial Narrow" pitchFamily="34" charset="0"/>
              </a:rPr>
              <a:t>	Público objetivo:</a:t>
            </a:r>
          </a:p>
          <a:p>
            <a:pPr algn="just" eaLnBrk="1" hangingPunct="1">
              <a:buFont typeface="Arial" charset="0"/>
              <a:buNone/>
            </a:pPr>
            <a:endParaRPr lang="es-ES" sz="1600" b="1" i="1" dirty="0">
              <a:latin typeface="Arial Narrow" pitchFamily="34" charset="0"/>
            </a:endParaRPr>
          </a:p>
          <a:p>
            <a:pPr algn="just" eaLnBrk="1" hangingPunct="1">
              <a:buFont typeface="Arial" charset="0"/>
              <a:buNone/>
            </a:pPr>
            <a:r>
              <a:rPr lang="es-ES" sz="1600" dirty="0">
                <a:latin typeface="Arial Narrow" pitchFamily="34" charset="0"/>
              </a:rPr>
              <a:t>	• Ciudadanos mayores de dieciocho años que habiten en viviendas particulares y que cuenten con 	credencial de elector vigente para votar en la República Mexicana, concretamente en la ciudad de 	Oaxaca de Juárez.</a:t>
            </a:r>
          </a:p>
          <a:p>
            <a:pPr algn="just" eaLnBrk="1" hangingPunct="1">
              <a:buFont typeface="Arial" charset="0"/>
              <a:buNone/>
            </a:pPr>
            <a:endParaRPr lang="es-ES" sz="1600" dirty="0">
              <a:latin typeface="Arial Narrow" pitchFamily="34" charset="0"/>
            </a:endParaRPr>
          </a:p>
          <a:p>
            <a:pPr algn="just" eaLnBrk="1" hangingPunct="1">
              <a:buFont typeface="Arial" charset="0"/>
              <a:buNone/>
            </a:pPr>
            <a:r>
              <a:rPr lang="es-ES" sz="1600" dirty="0">
                <a:latin typeface="Arial Narrow" pitchFamily="34" charset="0"/>
              </a:rPr>
              <a:t>	</a:t>
            </a:r>
            <a:r>
              <a:rPr lang="es-ES" sz="1600" b="1" i="1" dirty="0">
                <a:latin typeface="Arial Narrow" pitchFamily="34" charset="0"/>
              </a:rPr>
              <a:t>Modo de recolección de datos:</a:t>
            </a:r>
          </a:p>
          <a:p>
            <a:pPr algn="just" eaLnBrk="1" hangingPunct="1">
              <a:buFont typeface="Arial" charset="0"/>
              <a:buNone/>
            </a:pPr>
            <a:endParaRPr lang="es-ES" sz="1600" b="1" i="1" dirty="0">
              <a:latin typeface="Arial Narrow" pitchFamily="34" charset="0"/>
            </a:endParaRPr>
          </a:p>
          <a:p>
            <a:pPr algn="just" eaLnBrk="1" hangingPunct="1">
              <a:buFont typeface="Arial" charset="0"/>
              <a:buNone/>
            </a:pPr>
            <a:r>
              <a:rPr lang="es-ES" sz="1600" dirty="0">
                <a:latin typeface="Arial Narrow" pitchFamily="34" charset="0"/>
              </a:rPr>
              <a:t>	• Entrevistas persona a persona mediante llamadas telefónicas utilizando un cuestionario estructurado.</a:t>
            </a:r>
          </a:p>
          <a:p>
            <a:pPr algn="just" eaLnBrk="1" hangingPunct="1">
              <a:buFont typeface="Arial" charset="0"/>
              <a:buNone/>
            </a:pPr>
            <a:endParaRPr lang="es-ES" sz="1600" dirty="0">
              <a:latin typeface="Arial Narrow" pitchFamily="34" charset="0"/>
            </a:endParaRPr>
          </a:p>
          <a:p>
            <a:pPr algn="just" eaLnBrk="1" hangingPunct="1">
              <a:buFont typeface="Arial" charset="0"/>
              <a:buNone/>
            </a:pPr>
            <a:r>
              <a:rPr lang="es-ES" sz="1600" dirty="0">
                <a:latin typeface="Arial Narrow" pitchFamily="34" charset="0"/>
              </a:rPr>
              <a:t>	</a:t>
            </a:r>
            <a:r>
              <a:rPr lang="es-ES" sz="1600" b="1" i="1" dirty="0">
                <a:latin typeface="Arial Narrow" pitchFamily="34" charset="0"/>
              </a:rPr>
              <a:t>Método de muestreo: </a:t>
            </a:r>
          </a:p>
          <a:p>
            <a:pPr algn="just" eaLnBrk="1" hangingPunct="1">
              <a:buFont typeface="Arial" charset="0"/>
              <a:buNone/>
            </a:pPr>
            <a:endParaRPr lang="es-ES" sz="1600" b="1" i="1" dirty="0">
              <a:latin typeface="Arial Narrow" pitchFamily="34" charset="0"/>
            </a:endParaRPr>
          </a:p>
          <a:p>
            <a:pPr algn="just" eaLnBrk="1" hangingPunct="1">
              <a:buFont typeface="Arial" charset="0"/>
              <a:buNone/>
            </a:pPr>
            <a:r>
              <a:rPr lang="es-ES" sz="1600" dirty="0">
                <a:latin typeface="Arial Narrow" pitchFamily="34" charset="0"/>
              </a:rPr>
              <a:t>	• Probabilístico polietápico por conglomerados utilizando como marco muestral las secciones electorales 	que integran el municipio de Oaxaca de Juárez de acuerdo a los datos estadísticos y la cartografía del 	Instituto Nacional Electoral.</a:t>
            </a:r>
          </a:p>
          <a:p>
            <a:pPr algn="just" eaLnBrk="1" hangingPunct="1">
              <a:buFont typeface="Arial" charset="0"/>
              <a:buNone/>
            </a:pPr>
            <a:endParaRPr lang="es-ES" sz="1600" dirty="0">
              <a:latin typeface="Arial Narrow" pitchFamily="34" charset="0"/>
            </a:endParaRPr>
          </a:p>
          <a:p>
            <a:pPr algn="just" eaLnBrk="1" hangingPunct="1">
              <a:buFont typeface="Arial" charset="0"/>
              <a:buNone/>
            </a:pPr>
            <a:r>
              <a:rPr lang="es-ES" sz="1600" dirty="0">
                <a:latin typeface="Arial Narrow" pitchFamily="34" charset="0"/>
              </a:rPr>
              <a:t>	• En sección electoral que integra la muestra se levantarán el número de entrevistas proporcional a los 	conglomerados de forma proporcional a su tamaño en la lista nominal de electores.</a:t>
            </a:r>
          </a:p>
        </p:txBody>
      </p:sp>
      <p:sp>
        <p:nvSpPr>
          <p:cNvPr id="4" name="Rectángulo 3"/>
          <p:cNvSpPr/>
          <p:nvPr/>
        </p:nvSpPr>
        <p:spPr>
          <a:xfrm>
            <a:off x="0" y="6598262"/>
            <a:ext cx="9144000" cy="261610"/>
          </a:xfrm>
          <a:prstGeom prst="rect">
            <a:avLst/>
          </a:prstGeom>
        </p:spPr>
        <p:txBody>
          <a:bodyPr wrap="square">
            <a:spAutoFit/>
          </a:bodyPr>
          <a:lstStyle/>
          <a:p>
            <a:pPr algn="ctr">
              <a:spcAft>
                <a:spcPts val="0"/>
              </a:spcAft>
              <a:tabLst>
                <a:tab pos="2806065" algn="ctr"/>
                <a:tab pos="5612130" algn="r"/>
                <a:tab pos="2806065" algn="ctr"/>
                <a:tab pos="5612130" algn="r"/>
              </a:tabLst>
            </a:pPr>
            <a:r>
              <a:rPr lang="es-MX" sz="1100" dirty="0">
                <a:latin typeface="Arial Narrow" panose="020B0606020202030204" pitchFamily="34" charset="0"/>
                <a:ea typeface="Times New Roman" panose="02020603050405020304" pitchFamily="18" charset="0"/>
              </a:rPr>
              <a:t>Cel: 5510608054 Correo Electrónico: </a:t>
            </a:r>
            <a:r>
              <a:rPr lang="es-MX" sz="1100" dirty="0">
                <a:latin typeface="Arial Narrow" panose="020B0606020202030204" pitchFamily="34" charset="0"/>
                <a:ea typeface="Times New Roman" panose="02020603050405020304" pitchFamily="18" charset="0"/>
                <a:hlinkClick r:id="rId5"/>
              </a:rPr>
              <a:t>mn_victoria@hotmail.com</a:t>
            </a:r>
            <a:r>
              <a:rPr lang="es-MX" sz="1100" dirty="0">
                <a:latin typeface="Arial Narrow" panose="020B0606020202030204" pitchFamily="34" charset="0"/>
                <a:ea typeface="Times New Roman" panose="02020603050405020304" pitchFamily="18" charset="0"/>
              </a:rPr>
              <a:t>   </a:t>
            </a:r>
            <a:r>
              <a:rPr lang="es-MX" sz="1100" dirty="0">
                <a:latin typeface="Arial Narrow" panose="020B0606020202030204" pitchFamily="34" charset="0"/>
                <a:ea typeface="Times New Roman" panose="02020603050405020304" pitchFamily="18" charset="0"/>
                <a:hlinkClick r:id="rId6"/>
              </a:rPr>
              <a:t>icpgac@gmail.com</a:t>
            </a:r>
            <a:r>
              <a:rPr lang="es-MX" sz="1100" dirty="0">
                <a:latin typeface="Arial Narrow" panose="020B0606020202030204" pitchFamily="34" charset="0"/>
                <a:ea typeface="Times New Roman" panose="02020603050405020304" pitchFamily="18" charset="0"/>
              </a:rPr>
              <a:t> </a:t>
            </a:r>
            <a:endParaRPr lang="es-MX" sz="5400" dirty="0">
              <a:effectLst/>
              <a:latin typeface="Times New Roman" panose="02020603050405020304" pitchFamily="18" charset="0"/>
              <a:ea typeface="Times New Roman" panose="02020603050405020304" pitchFamily="18" charset="0"/>
            </a:endParaRPr>
          </a:p>
        </p:txBody>
      </p:sp>
      <p:pic>
        <p:nvPicPr>
          <p:cNvPr id="6" name="Picture 2" descr="Resultado de imagen para facebook">
            <a:extLst>
              <a:ext uri="{FF2B5EF4-FFF2-40B4-BE49-F238E27FC236}">
                <a16:creationId xmlns:a16="http://schemas.microsoft.com/office/drawing/2014/main" id="{95A70C8E-2EC1-44BB-80B6-217021D8C799}"/>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254302" y="6336139"/>
            <a:ext cx="278160" cy="278160"/>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a:extLst>
              <a:ext uri="{FF2B5EF4-FFF2-40B4-BE49-F238E27FC236}">
                <a16:creationId xmlns:a16="http://schemas.microsoft.com/office/drawing/2014/main" id="{651EC0B4-2A25-448A-B6EE-373E2953EDBF}"/>
              </a:ext>
            </a:extLst>
          </p:cNvPr>
          <p:cNvPicPr>
            <a:picLocks noChangeAspect="1"/>
          </p:cNvPicPr>
          <p:nvPr/>
        </p:nvPicPr>
        <p:blipFill>
          <a:blip r:embed="rId8"/>
          <a:stretch>
            <a:fillRect/>
          </a:stretch>
        </p:blipFill>
        <p:spPr>
          <a:xfrm>
            <a:off x="8289648" y="6625333"/>
            <a:ext cx="207467" cy="207467"/>
          </a:xfrm>
          <a:prstGeom prst="rect">
            <a:avLst/>
          </a:prstGeom>
        </p:spPr>
      </p:pic>
      <p:sp>
        <p:nvSpPr>
          <p:cNvPr id="8" name="CuadroTexto 7">
            <a:extLst>
              <a:ext uri="{FF2B5EF4-FFF2-40B4-BE49-F238E27FC236}">
                <a16:creationId xmlns:a16="http://schemas.microsoft.com/office/drawing/2014/main" id="{F65EF4F8-A94C-4194-AACA-11A0A746EB93}"/>
              </a:ext>
            </a:extLst>
          </p:cNvPr>
          <p:cNvSpPr txBox="1"/>
          <p:nvPr/>
        </p:nvSpPr>
        <p:spPr>
          <a:xfrm>
            <a:off x="8440991" y="6334187"/>
            <a:ext cx="676788" cy="276999"/>
          </a:xfrm>
          <a:prstGeom prst="rect">
            <a:avLst/>
          </a:prstGeom>
          <a:noFill/>
        </p:spPr>
        <p:txBody>
          <a:bodyPr wrap="none" rtlCol="0">
            <a:spAutoFit/>
          </a:bodyPr>
          <a:lstStyle/>
          <a:p>
            <a:r>
              <a:rPr lang="es-MX" sz="1200" dirty="0">
                <a:latin typeface="Arial Narrow" panose="020B0606020202030204" pitchFamily="34" charset="0"/>
              </a:rPr>
              <a:t>@</a:t>
            </a:r>
            <a:r>
              <a:rPr lang="es-MX" sz="1200" dirty="0" err="1">
                <a:latin typeface="Arial Narrow" panose="020B0606020202030204" pitchFamily="34" charset="0"/>
              </a:rPr>
              <a:t>icpgac</a:t>
            </a:r>
            <a:endParaRPr lang="es-MX" sz="1200" dirty="0">
              <a:latin typeface="Arial Narrow" panose="020B0606020202030204" pitchFamily="34" charset="0"/>
            </a:endParaRPr>
          </a:p>
        </p:txBody>
      </p:sp>
      <p:sp>
        <p:nvSpPr>
          <p:cNvPr id="9" name="CuadroTexto 8">
            <a:extLst>
              <a:ext uri="{FF2B5EF4-FFF2-40B4-BE49-F238E27FC236}">
                <a16:creationId xmlns:a16="http://schemas.microsoft.com/office/drawing/2014/main" id="{69012856-1430-4AA8-99C8-7A127DDB6910}"/>
              </a:ext>
            </a:extLst>
          </p:cNvPr>
          <p:cNvSpPr txBox="1"/>
          <p:nvPr/>
        </p:nvSpPr>
        <p:spPr>
          <a:xfrm>
            <a:off x="8440991" y="6563243"/>
            <a:ext cx="692818" cy="276999"/>
          </a:xfrm>
          <a:prstGeom prst="rect">
            <a:avLst/>
          </a:prstGeom>
          <a:noFill/>
        </p:spPr>
        <p:txBody>
          <a:bodyPr wrap="none" rtlCol="0">
            <a:spAutoFit/>
          </a:bodyPr>
          <a:lstStyle/>
          <a:p>
            <a:r>
              <a:rPr lang="es-MX" sz="1200" dirty="0">
                <a:latin typeface="Arial Narrow" panose="020B0606020202030204" pitchFamily="34" charset="0"/>
              </a:rPr>
              <a:t>@ICPG6</a:t>
            </a:r>
          </a:p>
        </p:txBody>
      </p:sp>
      <p:grpSp>
        <p:nvGrpSpPr>
          <p:cNvPr id="12" name="Grupo 11">
            <a:extLst>
              <a:ext uri="{FF2B5EF4-FFF2-40B4-BE49-F238E27FC236}">
                <a16:creationId xmlns:a16="http://schemas.microsoft.com/office/drawing/2014/main" id="{6531CA62-37C7-4EE4-A3D1-0743D371B5C5}"/>
              </a:ext>
            </a:extLst>
          </p:cNvPr>
          <p:cNvGrpSpPr/>
          <p:nvPr/>
        </p:nvGrpSpPr>
        <p:grpSpPr>
          <a:xfrm>
            <a:off x="0" y="46717"/>
            <a:ext cx="9133809" cy="599424"/>
            <a:chOff x="0" y="46717"/>
            <a:chExt cx="9133809" cy="599424"/>
          </a:xfrm>
        </p:grpSpPr>
        <p:pic>
          <p:nvPicPr>
            <p:cNvPr id="13" name="Picture 11" descr="icpg">
              <a:extLst>
                <a:ext uri="{FF2B5EF4-FFF2-40B4-BE49-F238E27FC236}">
                  <a16:creationId xmlns:a16="http://schemas.microsoft.com/office/drawing/2014/main" id="{835A4AA4-195D-433A-9A62-E8B35E415A95}"/>
                </a:ext>
              </a:extLst>
            </p:cNvPr>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0345" y="80918"/>
              <a:ext cx="574533" cy="565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2">
              <a:extLst>
                <a:ext uri="{FF2B5EF4-FFF2-40B4-BE49-F238E27FC236}">
                  <a16:creationId xmlns:a16="http://schemas.microsoft.com/office/drawing/2014/main" id="{776AA0AB-FAC4-4B0E-9011-EE265E09C4ED}"/>
                </a:ext>
              </a:extLst>
            </p:cNvPr>
            <p:cNvSpPr>
              <a:spLocks noChangeArrowheads="1"/>
            </p:cNvSpPr>
            <p:nvPr/>
          </p:nvSpPr>
          <p:spPr bwMode="auto">
            <a:xfrm>
              <a:off x="0" y="46717"/>
              <a:ext cx="913380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a:r>
                <a:rPr lang="es-ES" sz="1400" b="1" dirty="0">
                  <a:latin typeface="Arial Narrow" panose="020B0606020202030204" pitchFamily="34" charset="0"/>
                </a:rPr>
                <a:t>Instituto de Estudios e Investigación en Ciencias Políticas y Gobernanza A.C. </a:t>
              </a:r>
            </a:p>
          </p:txBody>
        </p:sp>
      </p:grpSp>
    </p:spTree>
    <p:extLst>
      <p:ext uri="{BB962C8B-B14F-4D97-AF65-F5344CB8AC3E}">
        <p14:creationId xmlns:p14="http://schemas.microsoft.com/office/powerpoint/2010/main" val="1358019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icpg">
            <a:extLst>
              <a:ext uri="{FF2B5EF4-FFF2-40B4-BE49-F238E27FC236}">
                <a16:creationId xmlns:a16="http://schemas.microsoft.com/office/drawing/2014/main" id="{524E35FC-BD87-43E3-8FDE-907F2A20EB0F}"/>
              </a:ext>
            </a:extLst>
          </p:cNvPr>
          <p:cNvPicPr>
            <a:picLocks noChangeAspect="1" noChangeArrowheads="1"/>
          </p:cNvPicPr>
          <p:nvPr/>
        </p:nvPicPr>
        <p:blipFill>
          <a:blip r:embed="rId3">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1259632" y="188640"/>
            <a:ext cx="6486442" cy="6381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0" name="Text Box 2"/>
          <p:cNvSpPr txBox="1">
            <a:spLocks noChangeArrowheads="1"/>
          </p:cNvSpPr>
          <p:nvPr/>
        </p:nvSpPr>
        <p:spPr bwMode="auto">
          <a:xfrm>
            <a:off x="2004128" y="575709"/>
            <a:ext cx="49974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buFont typeface="Arial" charset="0"/>
              <a:buNone/>
            </a:pPr>
            <a:r>
              <a:rPr lang="es-ES_tradnl" sz="3200" dirty="0">
                <a:latin typeface="Haettenschweiler" pitchFamily="34" charset="0"/>
              </a:rPr>
              <a:t>Coeficientes y errores de muestreo</a:t>
            </a:r>
            <a:endParaRPr lang="es-ES" sz="3200" dirty="0">
              <a:latin typeface="Haettenschweiler" pitchFamily="34" charset="0"/>
            </a:endParaRPr>
          </a:p>
        </p:txBody>
      </p:sp>
      <p:sp>
        <p:nvSpPr>
          <p:cNvPr id="7171" name="Text Box 3"/>
          <p:cNvSpPr txBox="1">
            <a:spLocks noChangeArrowheads="1"/>
          </p:cNvSpPr>
          <p:nvPr/>
        </p:nvSpPr>
        <p:spPr bwMode="auto">
          <a:xfrm>
            <a:off x="1524000" y="1700808"/>
            <a:ext cx="6096000" cy="3540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buFont typeface="Arial" charset="0"/>
              <a:buNone/>
            </a:pPr>
            <a:r>
              <a:rPr lang="es-ES_tradnl" sz="1600" dirty="0">
                <a:latin typeface="Arial Narrow" pitchFamily="34" charset="0"/>
              </a:rPr>
              <a:t>Debido a que la muestra que se requiere debe tener un tamaño lo suficientemente manejable y, que se trata de un universo con una población infinita, toda vez que los listados nominales indican que hay 228,066 electores en el municipio de Oaxaca de Juárez; mismos que pueden emitir su voto el día de la jornada, se ha determinado para nuestra encuesta los coeficientes que determinaran la muestra son los siguientes:</a:t>
            </a:r>
          </a:p>
          <a:p>
            <a:pPr algn="just" eaLnBrk="1" hangingPunct="1">
              <a:buFont typeface="Arial" charset="0"/>
              <a:buNone/>
            </a:pPr>
            <a:endParaRPr lang="es-ES_tradnl" sz="1600" dirty="0">
              <a:latin typeface="Arial Narrow" pitchFamily="34" charset="0"/>
            </a:endParaRPr>
          </a:p>
          <a:p>
            <a:pPr algn="just" eaLnBrk="1" hangingPunct="1">
              <a:buFont typeface="Arial" charset="0"/>
              <a:buNone/>
            </a:pPr>
            <a:r>
              <a:rPr lang="es-ES_tradnl" sz="1600" dirty="0">
                <a:latin typeface="Arial Narrow" pitchFamily="34" charset="0"/>
              </a:rPr>
              <a:t>Coeficiente de Confiabilidad: 	      95 %</a:t>
            </a:r>
          </a:p>
          <a:p>
            <a:pPr algn="just" eaLnBrk="1" hangingPunct="1">
              <a:buFont typeface="Arial" charset="0"/>
              <a:buNone/>
            </a:pPr>
            <a:r>
              <a:rPr lang="es-ES_tradnl" sz="1600" dirty="0">
                <a:latin typeface="Arial Narrow" pitchFamily="34" charset="0"/>
              </a:rPr>
              <a:t>Error de muestreo:		+/- 4.0%</a:t>
            </a:r>
          </a:p>
          <a:p>
            <a:pPr algn="just" eaLnBrk="1" hangingPunct="1">
              <a:buFont typeface="Arial" charset="0"/>
              <a:buNone/>
            </a:pPr>
            <a:r>
              <a:rPr lang="es-ES_tradnl" sz="1600" dirty="0">
                <a:latin typeface="Arial Narrow" pitchFamily="34" charset="0"/>
              </a:rPr>
              <a:t>Condiciones de muestreo:                        50 %</a:t>
            </a:r>
          </a:p>
          <a:p>
            <a:pPr algn="just" eaLnBrk="1" hangingPunct="1">
              <a:buFont typeface="Arial" charset="0"/>
              <a:buNone/>
            </a:pPr>
            <a:endParaRPr lang="es-ES_tradnl" sz="1600" dirty="0">
              <a:latin typeface="Arial Narrow" pitchFamily="34" charset="0"/>
            </a:endParaRPr>
          </a:p>
          <a:p>
            <a:pPr algn="just" eaLnBrk="1" hangingPunct="1">
              <a:buFont typeface="Arial" charset="0"/>
              <a:buNone/>
            </a:pPr>
            <a:r>
              <a:rPr lang="es-ES_tradnl" sz="1600" dirty="0">
                <a:latin typeface="Arial Narrow" pitchFamily="34" charset="0"/>
              </a:rPr>
              <a:t>Las condiciones del muestreo son desfavorables, ya que, al no haber un ejercicio estadístico anterior, hay 50 % de probabilidades de que ocurra en evento (p) y, 50% de probabilidades de que no ocurra (q).</a:t>
            </a:r>
            <a:endParaRPr lang="es-ES" sz="1600" dirty="0">
              <a:latin typeface="Arial Narrow" pitchFamily="34" charset="0"/>
            </a:endParaRPr>
          </a:p>
        </p:txBody>
      </p:sp>
      <p:sp>
        <p:nvSpPr>
          <p:cNvPr id="5" name="Rectángulo 4"/>
          <p:cNvSpPr/>
          <p:nvPr/>
        </p:nvSpPr>
        <p:spPr>
          <a:xfrm>
            <a:off x="0" y="6598262"/>
            <a:ext cx="9144000" cy="261610"/>
          </a:xfrm>
          <a:prstGeom prst="rect">
            <a:avLst/>
          </a:prstGeom>
        </p:spPr>
        <p:txBody>
          <a:bodyPr wrap="square">
            <a:spAutoFit/>
          </a:bodyPr>
          <a:lstStyle/>
          <a:p>
            <a:pPr algn="ctr">
              <a:spcAft>
                <a:spcPts val="0"/>
              </a:spcAft>
              <a:tabLst>
                <a:tab pos="2806065" algn="ctr"/>
                <a:tab pos="5612130" algn="r"/>
                <a:tab pos="2806065" algn="ctr"/>
                <a:tab pos="5612130" algn="r"/>
              </a:tabLst>
            </a:pPr>
            <a:r>
              <a:rPr lang="es-MX" sz="1100" dirty="0">
                <a:latin typeface="Arial Narrow" panose="020B0606020202030204" pitchFamily="34" charset="0"/>
                <a:ea typeface="Times New Roman" panose="02020603050405020304" pitchFamily="18" charset="0"/>
              </a:rPr>
              <a:t>Cel: 5510608054 Correo Electrónico: </a:t>
            </a:r>
            <a:r>
              <a:rPr lang="es-MX" sz="1100" dirty="0">
                <a:latin typeface="Arial Narrow" panose="020B0606020202030204" pitchFamily="34" charset="0"/>
                <a:ea typeface="Times New Roman" panose="02020603050405020304" pitchFamily="18" charset="0"/>
                <a:hlinkClick r:id="rId5"/>
              </a:rPr>
              <a:t>mn_victoria@hotmail.com</a:t>
            </a:r>
            <a:r>
              <a:rPr lang="es-MX" sz="1100" dirty="0">
                <a:latin typeface="Arial Narrow" panose="020B0606020202030204" pitchFamily="34" charset="0"/>
                <a:ea typeface="Times New Roman" panose="02020603050405020304" pitchFamily="18" charset="0"/>
              </a:rPr>
              <a:t>   </a:t>
            </a:r>
            <a:r>
              <a:rPr lang="es-MX" sz="1100" dirty="0">
                <a:latin typeface="Arial Narrow" panose="020B0606020202030204" pitchFamily="34" charset="0"/>
                <a:ea typeface="Times New Roman" panose="02020603050405020304" pitchFamily="18" charset="0"/>
                <a:hlinkClick r:id="rId6"/>
              </a:rPr>
              <a:t>icpgac@gmail.com</a:t>
            </a:r>
            <a:r>
              <a:rPr lang="es-MX" sz="1100" dirty="0">
                <a:latin typeface="Arial Narrow" panose="020B0606020202030204" pitchFamily="34" charset="0"/>
                <a:ea typeface="Times New Roman" panose="02020603050405020304" pitchFamily="18" charset="0"/>
              </a:rPr>
              <a:t> </a:t>
            </a:r>
            <a:endParaRPr lang="es-MX" sz="5400" dirty="0">
              <a:effectLst/>
              <a:latin typeface="Times New Roman" panose="02020603050405020304" pitchFamily="18" charset="0"/>
              <a:ea typeface="Times New Roman" panose="02020603050405020304" pitchFamily="18" charset="0"/>
            </a:endParaRPr>
          </a:p>
        </p:txBody>
      </p:sp>
      <p:pic>
        <p:nvPicPr>
          <p:cNvPr id="7" name="Picture 2" descr="Resultado de imagen para facebook">
            <a:extLst>
              <a:ext uri="{FF2B5EF4-FFF2-40B4-BE49-F238E27FC236}">
                <a16:creationId xmlns:a16="http://schemas.microsoft.com/office/drawing/2014/main" id="{C49EA822-6272-4EBD-B071-2F48150442A5}"/>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254302" y="6336139"/>
            <a:ext cx="278160" cy="278160"/>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4AC51646-F305-40F9-BFF9-998DEC9FEF1D}"/>
              </a:ext>
            </a:extLst>
          </p:cNvPr>
          <p:cNvPicPr>
            <a:picLocks noChangeAspect="1"/>
          </p:cNvPicPr>
          <p:nvPr/>
        </p:nvPicPr>
        <p:blipFill>
          <a:blip r:embed="rId8"/>
          <a:stretch>
            <a:fillRect/>
          </a:stretch>
        </p:blipFill>
        <p:spPr>
          <a:xfrm>
            <a:off x="8289648" y="6625333"/>
            <a:ext cx="207467" cy="207467"/>
          </a:xfrm>
          <a:prstGeom prst="rect">
            <a:avLst/>
          </a:prstGeom>
        </p:spPr>
      </p:pic>
      <p:sp>
        <p:nvSpPr>
          <p:cNvPr id="9" name="CuadroTexto 8">
            <a:extLst>
              <a:ext uri="{FF2B5EF4-FFF2-40B4-BE49-F238E27FC236}">
                <a16:creationId xmlns:a16="http://schemas.microsoft.com/office/drawing/2014/main" id="{3D6C38E1-AF2B-481F-A3A1-4B0864634481}"/>
              </a:ext>
            </a:extLst>
          </p:cNvPr>
          <p:cNvSpPr txBox="1"/>
          <p:nvPr/>
        </p:nvSpPr>
        <p:spPr>
          <a:xfrm>
            <a:off x="8440991" y="6334187"/>
            <a:ext cx="676788" cy="276999"/>
          </a:xfrm>
          <a:prstGeom prst="rect">
            <a:avLst/>
          </a:prstGeom>
          <a:noFill/>
        </p:spPr>
        <p:txBody>
          <a:bodyPr wrap="none" rtlCol="0">
            <a:spAutoFit/>
          </a:bodyPr>
          <a:lstStyle/>
          <a:p>
            <a:r>
              <a:rPr lang="es-MX" sz="1200" dirty="0">
                <a:latin typeface="Arial Narrow" panose="020B0606020202030204" pitchFamily="34" charset="0"/>
              </a:rPr>
              <a:t>@</a:t>
            </a:r>
            <a:r>
              <a:rPr lang="es-MX" sz="1200" dirty="0" err="1">
                <a:latin typeface="Arial Narrow" panose="020B0606020202030204" pitchFamily="34" charset="0"/>
              </a:rPr>
              <a:t>icpgac</a:t>
            </a:r>
            <a:endParaRPr lang="es-MX" sz="1200" dirty="0">
              <a:latin typeface="Arial Narrow" panose="020B0606020202030204" pitchFamily="34" charset="0"/>
            </a:endParaRPr>
          </a:p>
        </p:txBody>
      </p:sp>
      <p:sp>
        <p:nvSpPr>
          <p:cNvPr id="10" name="CuadroTexto 9">
            <a:extLst>
              <a:ext uri="{FF2B5EF4-FFF2-40B4-BE49-F238E27FC236}">
                <a16:creationId xmlns:a16="http://schemas.microsoft.com/office/drawing/2014/main" id="{5C94ED76-1E08-4CA1-9DD9-9ABBAAE05F83}"/>
              </a:ext>
            </a:extLst>
          </p:cNvPr>
          <p:cNvSpPr txBox="1"/>
          <p:nvPr/>
        </p:nvSpPr>
        <p:spPr>
          <a:xfrm>
            <a:off x="8440991" y="6563243"/>
            <a:ext cx="692818" cy="276999"/>
          </a:xfrm>
          <a:prstGeom prst="rect">
            <a:avLst/>
          </a:prstGeom>
          <a:noFill/>
        </p:spPr>
        <p:txBody>
          <a:bodyPr wrap="none" rtlCol="0">
            <a:spAutoFit/>
          </a:bodyPr>
          <a:lstStyle/>
          <a:p>
            <a:r>
              <a:rPr lang="es-MX" sz="1200" dirty="0">
                <a:latin typeface="Arial Narrow" panose="020B0606020202030204" pitchFamily="34" charset="0"/>
              </a:rPr>
              <a:t>@ICPG6</a:t>
            </a:r>
          </a:p>
        </p:txBody>
      </p:sp>
      <p:grpSp>
        <p:nvGrpSpPr>
          <p:cNvPr id="12" name="Grupo 11">
            <a:extLst>
              <a:ext uri="{FF2B5EF4-FFF2-40B4-BE49-F238E27FC236}">
                <a16:creationId xmlns:a16="http://schemas.microsoft.com/office/drawing/2014/main" id="{2CB1BCC1-CF76-4A10-BA69-49745D162AC2}"/>
              </a:ext>
            </a:extLst>
          </p:cNvPr>
          <p:cNvGrpSpPr/>
          <p:nvPr/>
        </p:nvGrpSpPr>
        <p:grpSpPr>
          <a:xfrm>
            <a:off x="0" y="46717"/>
            <a:ext cx="9133809" cy="599424"/>
            <a:chOff x="0" y="46717"/>
            <a:chExt cx="9133809" cy="599424"/>
          </a:xfrm>
        </p:grpSpPr>
        <p:pic>
          <p:nvPicPr>
            <p:cNvPr id="13" name="Picture 11" descr="icpg">
              <a:extLst>
                <a:ext uri="{FF2B5EF4-FFF2-40B4-BE49-F238E27FC236}">
                  <a16:creationId xmlns:a16="http://schemas.microsoft.com/office/drawing/2014/main" id="{5D8F5497-185A-4628-B65D-9A89EE7015A3}"/>
                </a:ext>
              </a:extLst>
            </p:cNvPr>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0345" y="80918"/>
              <a:ext cx="574533" cy="565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2">
              <a:extLst>
                <a:ext uri="{FF2B5EF4-FFF2-40B4-BE49-F238E27FC236}">
                  <a16:creationId xmlns:a16="http://schemas.microsoft.com/office/drawing/2014/main" id="{A2985170-B22B-48F1-B82E-07FAC046F27D}"/>
                </a:ext>
              </a:extLst>
            </p:cNvPr>
            <p:cNvSpPr>
              <a:spLocks noChangeArrowheads="1"/>
            </p:cNvSpPr>
            <p:nvPr/>
          </p:nvSpPr>
          <p:spPr bwMode="auto">
            <a:xfrm>
              <a:off x="0" y="46717"/>
              <a:ext cx="913380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a:r>
                <a:rPr lang="es-ES" sz="1400" b="1" dirty="0">
                  <a:latin typeface="Arial Narrow" panose="020B0606020202030204" pitchFamily="34" charset="0"/>
                </a:rPr>
                <a:t>Instituto de Estudios e Investigación en Ciencias Políticas y Gobernanza A.C. </a:t>
              </a:r>
            </a:p>
          </p:txBody>
        </p:sp>
      </p:grpSp>
    </p:spTree>
    <p:extLst>
      <p:ext uri="{BB962C8B-B14F-4D97-AF65-F5344CB8AC3E}">
        <p14:creationId xmlns:p14="http://schemas.microsoft.com/office/powerpoint/2010/main" val="39583480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icpg">
            <a:extLst>
              <a:ext uri="{FF2B5EF4-FFF2-40B4-BE49-F238E27FC236}">
                <a16:creationId xmlns:a16="http://schemas.microsoft.com/office/drawing/2014/main" id="{93EA4513-D988-4BDA-A830-10A4F83A4AE1}"/>
              </a:ext>
            </a:extLst>
          </p:cNvPr>
          <p:cNvPicPr>
            <a:picLocks noChangeAspect="1" noChangeArrowheads="1"/>
          </p:cNvPicPr>
          <p:nvPr/>
        </p:nvPicPr>
        <p:blipFill>
          <a:blip r:embed="rId3">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1259632" y="188640"/>
            <a:ext cx="6486442" cy="6381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4" name="Text Box 2"/>
          <p:cNvSpPr txBox="1">
            <a:spLocks noChangeArrowheads="1"/>
          </p:cNvSpPr>
          <p:nvPr/>
        </p:nvSpPr>
        <p:spPr bwMode="auto">
          <a:xfrm>
            <a:off x="2627784" y="617314"/>
            <a:ext cx="3657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buFont typeface="Arial" charset="0"/>
              <a:buNone/>
            </a:pPr>
            <a:r>
              <a:rPr lang="es-ES_tradnl" sz="3200" dirty="0">
                <a:latin typeface="Haettenschweiler" pitchFamily="34" charset="0"/>
              </a:rPr>
              <a:t>Diseño de la muestra</a:t>
            </a:r>
            <a:endParaRPr lang="es-ES" sz="3200" dirty="0">
              <a:latin typeface="Haettenschweiler" pitchFamily="34" charset="0"/>
            </a:endParaRPr>
          </a:p>
        </p:txBody>
      </p:sp>
      <p:sp>
        <p:nvSpPr>
          <p:cNvPr id="8195" name="Text Box 3"/>
          <p:cNvSpPr txBox="1">
            <a:spLocks noChangeArrowheads="1"/>
          </p:cNvSpPr>
          <p:nvPr/>
        </p:nvSpPr>
        <p:spPr bwMode="auto">
          <a:xfrm>
            <a:off x="1524000" y="1524000"/>
            <a:ext cx="6096000" cy="375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buFont typeface="Arial" charset="0"/>
              <a:buNone/>
            </a:pPr>
            <a:r>
              <a:rPr lang="es-ES_tradnl" sz="1600" dirty="0">
                <a:latin typeface="Arial Narrow" pitchFamily="34" charset="0"/>
              </a:rPr>
              <a:t>Con los valores anteriores y considerando que el universo es infinito, por ser superior a cien mil habitantes, el tamaño de la muestra está dado por la siguiente expresión:</a:t>
            </a:r>
          </a:p>
          <a:p>
            <a:pPr algn="just" eaLnBrk="1" hangingPunct="1">
              <a:buFont typeface="Arial" charset="0"/>
              <a:buNone/>
            </a:pPr>
            <a:endParaRPr lang="es-ES_tradnl" sz="1600" dirty="0">
              <a:latin typeface="Arial Narrow" pitchFamily="34" charset="0"/>
            </a:endParaRPr>
          </a:p>
          <a:p>
            <a:pPr algn="just" eaLnBrk="1" hangingPunct="1">
              <a:buFont typeface="Arial" charset="0"/>
              <a:buNone/>
            </a:pPr>
            <a:r>
              <a:rPr lang="es-ES_tradnl" sz="1600" dirty="0">
                <a:latin typeface="Arial Narrow" pitchFamily="34" charset="0"/>
              </a:rPr>
              <a:t>                                                     n  =  s </a:t>
            </a:r>
            <a:r>
              <a:rPr lang="es-ES_tradnl" sz="1600" baseline="30000" dirty="0">
                <a:latin typeface="Arial Narrow" pitchFamily="34" charset="0"/>
              </a:rPr>
              <a:t>2</a:t>
            </a:r>
            <a:r>
              <a:rPr lang="es-ES_tradnl" sz="1600" dirty="0">
                <a:latin typeface="Arial Narrow" pitchFamily="34" charset="0"/>
              </a:rPr>
              <a:t>  ( p  x  q)</a:t>
            </a:r>
          </a:p>
          <a:p>
            <a:pPr algn="just" eaLnBrk="1" hangingPunct="1">
              <a:buFont typeface="Arial" charset="0"/>
              <a:buNone/>
            </a:pPr>
            <a:r>
              <a:rPr lang="es-ES_tradnl" sz="1600" dirty="0">
                <a:latin typeface="Arial Narrow" pitchFamily="34" charset="0"/>
              </a:rPr>
              <a:t>                                                             ----------------- </a:t>
            </a:r>
          </a:p>
          <a:p>
            <a:pPr algn="just" eaLnBrk="1" hangingPunct="1">
              <a:buFont typeface="Arial" charset="0"/>
              <a:buNone/>
            </a:pPr>
            <a:r>
              <a:rPr lang="es-ES_tradnl" sz="1600" dirty="0">
                <a:latin typeface="Arial Narrow" pitchFamily="34" charset="0"/>
              </a:rPr>
              <a:t>                                                                      e </a:t>
            </a:r>
            <a:r>
              <a:rPr lang="es-ES_tradnl" sz="1600" baseline="30000" dirty="0">
                <a:latin typeface="Arial Narrow" pitchFamily="34" charset="0"/>
              </a:rPr>
              <a:t>2</a:t>
            </a:r>
          </a:p>
          <a:p>
            <a:pPr algn="just" eaLnBrk="1" hangingPunct="1">
              <a:buFont typeface="Arial" charset="0"/>
              <a:buNone/>
            </a:pPr>
            <a:r>
              <a:rPr lang="es-ES_tradnl" sz="1600" dirty="0">
                <a:latin typeface="Arial Narrow" pitchFamily="34" charset="0"/>
              </a:rPr>
              <a:t>Donde:</a:t>
            </a:r>
          </a:p>
          <a:p>
            <a:pPr algn="just" eaLnBrk="1" hangingPunct="1">
              <a:buFont typeface="Arial" charset="0"/>
              <a:buNone/>
            </a:pPr>
            <a:endParaRPr lang="es-ES_tradnl" sz="1600" dirty="0">
              <a:latin typeface="Arial Narrow" pitchFamily="34" charset="0"/>
            </a:endParaRPr>
          </a:p>
          <a:p>
            <a:pPr algn="just" eaLnBrk="1" hangingPunct="1">
              <a:buFont typeface="Arial" charset="0"/>
              <a:buNone/>
            </a:pPr>
            <a:r>
              <a:rPr lang="es-ES_tradnl" sz="1600" dirty="0">
                <a:latin typeface="Arial Narrow" pitchFamily="34" charset="0"/>
              </a:rPr>
              <a:t> n  =  Muestra</a:t>
            </a:r>
          </a:p>
          <a:p>
            <a:pPr algn="just" eaLnBrk="1" hangingPunct="1">
              <a:buFont typeface="Arial" charset="0"/>
              <a:buNone/>
            </a:pPr>
            <a:r>
              <a:rPr lang="es-ES_tradnl" sz="1600" dirty="0">
                <a:latin typeface="Arial Narrow" pitchFamily="34" charset="0"/>
              </a:rPr>
              <a:t> s  =  Desviación típica</a:t>
            </a:r>
          </a:p>
          <a:p>
            <a:pPr algn="just" eaLnBrk="1" hangingPunct="1">
              <a:buFont typeface="Arial" charset="0"/>
              <a:buNone/>
            </a:pPr>
            <a:r>
              <a:rPr lang="es-ES_tradnl" sz="1600" dirty="0">
                <a:latin typeface="Arial Narrow" pitchFamily="34" charset="0"/>
              </a:rPr>
              <a:t> e  =  Error maestral</a:t>
            </a:r>
          </a:p>
          <a:p>
            <a:pPr algn="just" eaLnBrk="1" hangingPunct="1">
              <a:buFont typeface="Arial" charset="0"/>
              <a:buNone/>
            </a:pPr>
            <a:r>
              <a:rPr lang="es-ES_tradnl" sz="1600" dirty="0">
                <a:latin typeface="Arial Narrow" pitchFamily="34" charset="0"/>
              </a:rPr>
              <a:t> p  =  Probabilidad de que ocurra el evento</a:t>
            </a:r>
          </a:p>
          <a:p>
            <a:pPr algn="just" eaLnBrk="1" hangingPunct="1">
              <a:buFont typeface="Arial" charset="0"/>
              <a:buNone/>
            </a:pPr>
            <a:r>
              <a:rPr lang="es-ES_tradnl" sz="1600" dirty="0">
                <a:latin typeface="Arial Narrow" pitchFamily="34" charset="0"/>
              </a:rPr>
              <a:t> q  =  Probabilidad de que no ocurra el evento</a:t>
            </a:r>
          </a:p>
          <a:p>
            <a:pPr algn="just" eaLnBrk="1" hangingPunct="1">
              <a:buFont typeface="Arial" charset="0"/>
              <a:buNone/>
            </a:pPr>
            <a:endParaRPr lang="es-ES" sz="1600" dirty="0">
              <a:latin typeface="Arial Narrow" pitchFamily="34" charset="0"/>
            </a:endParaRPr>
          </a:p>
        </p:txBody>
      </p:sp>
      <p:sp>
        <p:nvSpPr>
          <p:cNvPr id="5" name="Rectángulo 4"/>
          <p:cNvSpPr/>
          <p:nvPr/>
        </p:nvSpPr>
        <p:spPr>
          <a:xfrm>
            <a:off x="0" y="6598262"/>
            <a:ext cx="9144000" cy="261610"/>
          </a:xfrm>
          <a:prstGeom prst="rect">
            <a:avLst/>
          </a:prstGeom>
        </p:spPr>
        <p:txBody>
          <a:bodyPr wrap="square">
            <a:spAutoFit/>
          </a:bodyPr>
          <a:lstStyle/>
          <a:p>
            <a:pPr algn="ctr">
              <a:spcAft>
                <a:spcPts val="0"/>
              </a:spcAft>
              <a:tabLst>
                <a:tab pos="2806065" algn="ctr"/>
                <a:tab pos="5612130" algn="r"/>
                <a:tab pos="2806065" algn="ctr"/>
                <a:tab pos="5612130" algn="r"/>
              </a:tabLst>
            </a:pPr>
            <a:r>
              <a:rPr lang="es-MX" sz="1100" dirty="0">
                <a:latin typeface="Arial Narrow" panose="020B0606020202030204" pitchFamily="34" charset="0"/>
                <a:ea typeface="Times New Roman" panose="02020603050405020304" pitchFamily="18" charset="0"/>
              </a:rPr>
              <a:t>Cel: 5510608054 Correo Electrónico: </a:t>
            </a:r>
            <a:r>
              <a:rPr lang="es-MX" sz="1100" dirty="0">
                <a:latin typeface="Arial Narrow" panose="020B0606020202030204" pitchFamily="34" charset="0"/>
                <a:ea typeface="Times New Roman" panose="02020603050405020304" pitchFamily="18" charset="0"/>
                <a:hlinkClick r:id="rId5"/>
              </a:rPr>
              <a:t>mn_victoria@hotmail.com</a:t>
            </a:r>
            <a:r>
              <a:rPr lang="es-MX" sz="1100" dirty="0">
                <a:latin typeface="Arial Narrow" panose="020B0606020202030204" pitchFamily="34" charset="0"/>
                <a:ea typeface="Times New Roman" panose="02020603050405020304" pitchFamily="18" charset="0"/>
              </a:rPr>
              <a:t>   </a:t>
            </a:r>
            <a:r>
              <a:rPr lang="es-MX" sz="1100" dirty="0">
                <a:latin typeface="Arial Narrow" panose="020B0606020202030204" pitchFamily="34" charset="0"/>
                <a:ea typeface="Times New Roman" panose="02020603050405020304" pitchFamily="18" charset="0"/>
                <a:hlinkClick r:id="rId6"/>
              </a:rPr>
              <a:t>icpgac@gmail.com</a:t>
            </a:r>
            <a:r>
              <a:rPr lang="es-MX" sz="1100" dirty="0">
                <a:latin typeface="Arial Narrow" panose="020B0606020202030204" pitchFamily="34" charset="0"/>
                <a:ea typeface="Times New Roman" panose="02020603050405020304" pitchFamily="18" charset="0"/>
              </a:rPr>
              <a:t> </a:t>
            </a:r>
            <a:endParaRPr lang="es-MX" sz="5400" dirty="0">
              <a:effectLst/>
              <a:latin typeface="Times New Roman" panose="02020603050405020304" pitchFamily="18" charset="0"/>
              <a:ea typeface="Times New Roman" panose="02020603050405020304" pitchFamily="18" charset="0"/>
            </a:endParaRPr>
          </a:p>
        </p:txBody>
      </p:sp>
      <p:pic>
        <p:nvPicPr>
          <p:cNvPr id="7" name="Picture 2" descr="Resultado de imagen para facebook">
            <a:extLst>
              <a:ext uri="{FF2B5EF4-FFF2-40B4-BE49-F238E27FC236}">
                <a16:creationId xmlns:a16="http://schemas.microsoft.com/office/drawing/2014/main" id="{9CE6C6D8-1F46-44CA-ACE3-5D33C518B93D}"/>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254302" y="6336139"/>
            <a:ext cx="278160" cy="278160"/>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26ABEA52-F542-457A-96BF-91A694871E94}"/>
              </a:ext>
            </a:extLst>
          </p:cNvPr>
          <p:cNvPicPr>
            <a:picLocks noChangeAspect="1"/>
          </p:cNvPicPr>
          <p:nvPr/>
        </p:nvPicPr>
        <p:blipFill>
          <a:blip r:embed="rId8"/>
          <a:stretch>
            <a:fillRect/>
          </a:stretch>
        </p:blipFill>
        <p:spPr>
          <a:xfrm>
            <a:off x="8289648" y="6625333"/>
            <a:ext cx="207467" cy="207467"/>
          </a:xfrm>
          <a:prstGeom prst="rect">
            <a:avLst/>
          </a:prstGeom>
        </p:spPr>
      </p:pic>
      <p:sp>
        <p:nvSpPr>
          <p:cNvPr id="9" name="CuadroTexto 8">
            <a:extLst>
              <a:ext uri="{FF2B5EF4-FFF2-40B4-BE49-F238E27FC236}">
                <a16:creationId xmlns:a16="http://schemas.microsoft.com/office/drawing/2014/main" id="{0603E742-8494-42C7-9240-AC9BE58CD61C}"/>
              </a:ext>
            </a:extLst>
          </p:cNvPr>
          <p:cNvSpPr txBox="1"/>
          <p:nvPr/>
        </p:nvSpPr>
        <p:spPr>
          <a:xfrm>
            <a:off x="8440991" y="6334187"/>
            <a:ext cx="676788" cy="276999"/>
          </a:xfrm>
          <a:prstGeom prst="rect">
            <a:avLst/>
          </a:prstGeom>
          <a:noFill/>
        </p:spPr>
        <p:txBody>
          <a:bodyPr wrap="none" rtlCol="0">
            <a:spAutoFit/>
          </a:bodyPr>
          <a:lstStyle/>
          <a:p>
            <a:r>
              <a:rPr lang="es-MX" sz="1200" dirty="0">
                <a:latin typeface="Arial Narrow" panose="020B0606020202030204" pitchFamily="34" charset="0"/>
              </a:rPr>
              <a:t>@</a:t>
            </a:r>
            <a:r>
              <a:rPr lang="es-MX" sz="1200" dirty="0" err="1">
                <a:latin typeface="Arial Narrow" panose="020B0606020202030204" pitchFamily="34" charset="0"/>
              </a:rPr>
              <a:t>icpgac</a:t>
            </a:r>
            <a:endParaRPr lang="es-MX" sz="1200" dirty="0">
              <a:latin typeface="Arial Narrow" panose="020B0606020202030204" pitchFamily="34" charset="0"/>
            </a:endParaRPr>
          </a:p>
        </p:txBody>
      </p:sp>
      <p:sp>
        <p:nvSpPr>
          <p:cNvPr id="10" name="CuadroTexto 9">
            <a:extLst>
              <a:ext uri="{FF2B5EF4-FFF2-40B4-BE49-F238E27FC236}">
                <a16:creationId xmlns:a16="http://schemas.microsoft.com/office/drawing/2014/main" id="{90255FEA-DD22-4CED-B923-7B5CB0F2CB03}"/>
              </a:ext>
            </a:extLst>
          </p:cNvPr>
          <p:cNvSpPr txBox="1"/>
          <p:nvPr/>
        </p:nvSpPr>
        <p:spPr>
          <a:xfrm>
            <a:off x="8440991" y="6563243"/>
            <a:ext cx="692818" cy="276999"/>
          </a:xfrm>
          <a:prstGeom prst="rect">
            <a:avLst/>
          </a:prstGeom>
          <a:noFill/>
        </p:spPr>
        <p:txBody>
          <a:bodyPr wrap="none" rtlCol="0">
            <a:spAutoFit/>
          </a:bodyPr>
          <a:lstStyle/>
          <a:p>
            <a:r>
              <a:rPr lang="es-MX" sz="1200" dirty="0">
                <a:latin typeface="Arial Narrow" panose="020B0606020202030204" pitchFamily="34" charset="0"/>
              </a:rPr>
              <a:t>@ICPG6</a:t>
            </a:r>
          </a:p>
        </p:txBody>
      </p:sp>
      <p:grpSp>
        <p:nvGrpSpPr>
          <p:cNvPr id="12" name="Grupo 11">
            <a:extLst>
              <a:ext uri="{FF2B5EF4-FFF2-40B4-BE49-F238E27FC236}">
                <a16:creationId xmlns:a16="http://schemas.microsoft.com/office/drawing/2014/main" id="{17FA604F-0FB6-41B0-A3AA-4F951684564F}"/>
              </a:ext>
            </a:extLst>
          </p:cNvPr>
          <p:cNvGrpSpPr/>
          <p:nvPr/>
        </p:nvGrpSpPr>
        <p:grpSpPr>
          <a:xfrm>
            <a:off x="0" y="46717"/>
            <a:ext cx="9133809" cy="599424"/>
            <a:chOff x="0" y="46717"/>
            <a:chExt cx="9133809" cy="599424"/>
          </a:xfrm>
        </p:grpSpPr>
        <p:pic>
          <p:nvPicPr>
            <p:cNvPr id="13" name="Picture 11" descr="icpg">
              <a:extLst>
                <a:ext uri="{FF2B5EF4-FFF2-40B4-BE49-F238E27FC236}">
                  <a16:creationId xmlns:a16="http://schemas.microsoft.com/office/drawing/2014/main" id="{8F7568F8-0D19-4D29-8FC5-150D4C8E7C7F}"/>
                </a:ext>
              </a:extLst>
            </p:cNvPr>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0345" y="80918"/>
              <a:ext cx="574533" cy="565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2">
              <a:extLst>
                <a:ext uri="{FF2B5EF4-FFF2-40B4-BE49-F238E27FC236}">
                  <a16:creationId xmlns:a16="http://schemas.microsoft.com/office/drawing/2014/main" id="{98F66E61-0FD6-480C-9A0D-FE6CF309EE9B}"/>
                </a:ext>
              </a:extLst>
            </p:cNvPr>
            <p:cNvSpPr>
              <a:spLocks noChangeArrowheads="1"/>
            </p:cNvSpPr>
            <p:nvPr/>
          </p:nvSpPr>
          <p:spPr bwMode="auto">
            <a:xfrm>
              <a:off x="0" y="46717"/>
              <a:ext cx="913380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a:r>
                <a:rPr lang="es-ES" sz="1400" b="1" dirty="0">
                  <a:latin typeface="Arial Narrow" panose="020B0606020202030204" pitchFamily="34" charset="0"/>
                </a:rPr>
                <a:t>Instituto de Estudios e Investigación en Ciencias Políticas y Gobernanza A.C. </a:t>
              </a:r>
            </a:p>
          </p:txBody>
        </p:sp>
      </p:grpSp>
    </p:spTree>
    <p:extLst>
      <p:ext uri="{BB962C8B-B14F-4D97-AF65-F5344CB8AC3E}">
        <p14:creationId xmlns:p14="http://schemas.microsoft.com/office/powerpoint/2010/main" val="34173135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icpg">
            <a:extLst>
              <a:ext uri="{FF2B5EF4-FFF2-40B4-BE49-F238E27FC236}">
                <a16:creationId xmlns:a16="http://schemas.microsoft.com/office/drawing/2014/main" id="{A0EBAE35-95EE-40F5-9731-F2C1715111C6}"/>
              </a:ext>
            </a:extLst>
          </p:cNvPr>
          <p:cNvPicPr>
            <a:picLocks noChangeAspect="1" noChangeArrowheads="1"/>
          </p:cNvPicPr>
          <p:nvPr/>
        </p:nvPicPr>
        <p:blipFill>
          <a:blip r:embed="rId3">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1259632" y="188640"/>
            <a:ext cx="6486442" cy="6381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8" name="Text Box 2"/>
          <p:cNvSpPr txBox="1">
            <a:spLocks noChangeArrowheads="1"/>
          </p:cNvSpPr>
          <p:nvPr/>
        </p:nvSpPr>
        <p:spPr bwMode="auto">
          <a:xfrm>
            <a:off x="2743200" y="696026"/>
            <a:ext cx="3657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buFont typeface="Arial" charset="0"/>
              <a:buNone/>
            </a:pPr>
            <a:r>
              <a:rPr lang="es-ES_tradnl" sz="3200" dirty="0">
                <a:latin typeface="Haettenschweiler" pitchFamily="34" charset="0"/>
              </a:rPr>
              <a:t>Diseño de la muestra</a:t>
            </a:r>
            <a:endParaRPr lang="es-ES" sz="3200" dirty="0">
              <a:latin typeface="Haettenschweiler" pitchFamily="34" charset="0"/>
            </a:endParaRPr>
          </a:p>
        </p:txBody>
      </p:sp>
      <p:sp>
        <p:nvSpPr>
          <p:cNvPr id="9219" name="Text Box 3"/>
          <p:cNvSpPr txBox="1">
            <a:spLocks noChangeArrowheads="1"/>
          </p:cNvSpPr>
          <p:nvPr/>
        </p:nvSpPr>
        <p:spPr bwMode="auto">
          <a:xfrm>
            <a:off x="1524000" y="1406525"/>
            <a:ext cx="6096000" cy="400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buFont typeface="Arial" charset="0"/>
              <a:buNone/>
            </a:pPr>
            <a:r>
              <a:rPr lang="es-ES_tradnl" sz="1600" dirty="0">
                <a:latin typeface="Arial Narrow" pitchFamily="34" charset="0"/>
              </a:rPr>
              <a:t>Sustituyendo con los valores en la expresión:</a:t>
            </a:r>
          </a:p>
          <a:p>
            <a:pPr algn="just" eaLnBrk="1" hangingPunct="1">
              <a:buFont typeface="Arial" charset="0"/>
              <a:buNone/>
            </a:pPr>
            <a:endParaRPr lang="es-ES_tradnl" sz="1600" dirty="0">
              <a:latin typeface="Arial Narrow" pitchFamily="34" charset="0"/>
            </a:endParaRPr>
          </a:p>
          <a:p>
            <a:pPr algn="just" eaLnBrk="1" hangingPunct="1">
              <a:buFont typeface="Arial" charset="0"/>
              <a:buNone/>
            </a:pPr>
            <a:r>
              <a:rPr lang="es-ES_tradnl" sz="1600" dirty="0">
                <a:latin typeface="Arial Narrow" pitchFamily="34" charset="0"/>
              </a:rPr>
              <a:t>                                                     n  =  4( 50  x  50)</a:t>
            </a:r>
          </a:p>
          <a:p>
            <a:pPr algn="just" eaLnBrk="1" hangingPunct="1">
              <a:buFont typeface="Arial" charset="0"/>
              <a:buNone/>
            </a:pPr>
            <a:r>
              <a:rPr lang="es-ES_tradnl" sz="1600" dirty="0">
                <a:latin typeface="Arial Narrow" pitchFamily="34" charset="0"/>
              </a:rPr>
              <a:t>                                                             ----------------- </a:t>
            </a:r>
          </a:p>
          <a:p>
            <a:pPr algn="just" eaLnBrk="1" hangingPunct="1">
              <a:buFont typeface="Arial" charset="0"/>
              <a:buNone/>
            </a:pPr>
            <a:r>
              <a:rPr lang="es-ES_tradnl" sz="1600" dirty="0">
                <a:latin typeface="Arial Narrow" pitchFamily="34" charset="0"/>
              </a:rPr>
              <a:t>                                                                     4.0</a:t>
            </a:r>
            <a:r>
              <a:rPr lang="es-ES_tradnl" sz="1600" baseline="30000" dirty="0">
                <a:latin typeface="Arial Narrow" pitchFamily="34" charset="0"/>
              </a:rPr>
              <a:t>2</a:t>
            </a:r>
          </a:p>
          <a:p>
            <a:pPr algn="just" eaLnBrk="1" hangingPunct="1">
              <a:buFont typeface="Arial" charset="0"/>
              <a:buNone/>
            </a:pPr>
            <a:r>
              <a:rPr lang="es-ES_tradnl" sz="1600" dirty="0">
                <a:latin typeface="Arial Narrow" pitchFamily="34" charset="0"/>
              </a:rPr>
              <a:t>Donde:</a:t>
            </a:r>
          </a:p>
          <a:p>
            <a:pPr algn="just" eaLnBrk="1" hangingPunct="1">
              <a:buFont typeface="Arial" charset="0"/>
              <a:buNone/>
            </a:pPr>
            <a:endParaRPr lang="es-ES_tradnl" sz="1600" dirty="0">
              <a:latin typeface="Arial Narrow" pitchFamily="34" charset="0"/>
            </a:endParaRPr>
          </a:p>
          <a:p>
            <a:pPr algn="just" eaLnBrk="1" hangingPunct="1">
              <a:buFont typeface="Arial" charset="0"/>
              <a:buNone/>
            </a:pPr>
            <a:r>
              <a:rPr lang="es-ES_tradnl" sz="1600" dirty="0">
                <a:latin typeface="Arial Narrow" pitchFamily="34" charset="0"/>
              </a:rPr>
              <a:t> n  =  Muestra</a:t>
            </a:r>
          </a:p>
          <a:p>
            <a:pPr algn="just" eaLnBrk="1" hangingPunct="1">
              <a:buFont typeface="Arial" charset="0"/>
              <a:buNone/>
            </a:pPr>
            <a:r>
              <a:rPr lang="es-ES_tradnl" sz="1600" dirty="0">
                <a:latin typeface="Arial Narrow" pitchFamily="34" charset="0"/>
              </a:rPr>
              <a:t> s  =  Desviación típica</a:t>
            </a:r>
          </a:p>
          <a:p>
            <a:pPr algn="just" eaLnBrk="1" hangingPunct="1">
              <a:buFont typeface="Arial" charset="0"/>
              <a:buNone/>
            </a:pPr>
            <a:r>
              <a:rPr lang="es-ES_tradnl" sz="1600" dirty="0">
                <a:latin typeface="Arial Narrow" pitchFamily="34" charset="0"/>
              </a:rPr>
              <a:t> e  =  Error maestral</a:t>
            </a:r>
          </a:p>
          <a:p>
            <a:pPr algn="just" eaLnBrk="1" hangingPunct="1">
              <a:buFont typeface="Arial" charset="0"/>
              <a:buNone/>
            </a:pPr>
            <a:r>
              <a:rPr lang="es-ES_tradnl" sz="1600" dirty="0">
                <a:latin typeface="Arial Narrow" pitchFamily="34" charset="0"/>
              </a:rPr>
              <a:t> p  =  Probabilidad de que ocurra el evento</a:t>
            </a:r>
          </a:p>
          <a:p>
            <a:pPr algn="just" eaLnBrk="1" hangingPunct="1">
              <a:buFont typeface="Arial" charset="0"/>
              <a:buNone/>
            </a:pPr>
            <a:r>
              <a:rPr lang="es-ES_tradnl" sz="1600" dirty="0">
                <a:latin typeface="Arial Narrow" pitchFamily="34" charset="0"/>
              </a:rPr>
              <a:t> q  =  Probabilidad de que no ocurra el evento</a:t>
            </a:r>
          </a:p>
          <a:p>
            <a:pPr algn="just" eaLnBrk="1" hangingPunct="1">
              <a:buFont typeface="Arial" charset="0"/>
              <a:buNone/>
            </a:pPr>
            <a:endParaRPr lang="es-ES_tradnl" sz="1600" dirty="0">
              <a:latin typeface="Arial Narrow" pitchFamily="34" charset="0"/>
            </a:endParaRPr>
          </a:p>
          <a:p>
            <a:pPr algn="just" eaLnBrk="1" hangingPunct="1">
              <a:buFont typeface="Arial" charset="0"/>
              <a:buNone/>
            </a:pPr>
            <a:endParaRPr lang="es-ES_tradnl" sz="1600" dirty="0">
              <a:latin typeface="Arial Narrow" pitchFamily="34" charset="0"/>
            </a:endParaRPr>
          </a:p>
          <a:p>
            <a:pPr algn="just" eaLnBrk="1" hangingPunct="1">
              <a:buFont typeface="Arial" charset="0"/>
              <a:buNone/>
            </a:pPr>
            <a:endParaRPr lang="es-ES_tradnl" sz="1600" dirty="0">
              <a:latin typeface="Arial Narrow" pitchFamily="34" charset="0"/>
            </a:endParaRPr>
          </a:p>
          <a:p>
            <a:pPr algn="ctr" eaLnBrk="1" hangingPunct="1">
              <a:buFont typeface="Arial" charset="0"/>
              <a:buNone/>
            </a:pPr>
            <a:r>
              <a:rPr lang="es-ES_tradnl" sz="1600" dirty="0">
                <a:latin typeface="Arial Narrow" pitchFamily="34" charset="0"/>
              </a:rPr>
              <a:t>Así nuestra muestra poblacional es de 625</a:t>
            </a:r>
            <a:endParaRPr lang="es-ES" sz="1600" dirty="0">
              <a:latin typeface="Arial Narrow" pitchFamily="34" charset="0"/>
            </a:endParaRPr>
          </a:p>
        </p:txBody>
      </p:sp>
      <p:sp>
        <p:nvSpPr>
          <p:cNvPr id="5" name="Rectángulo 4"/>
          <p:cNvSpPr/>
          <p:nvPr/>
        </p:nvSpPr>
        <p:spPr>
          <a:xfrm>
            <a:off x="0" y="6598262"/>
            <a:ext cx="9144000" cy="261610"/>
          </a:xfrm>
          <a:prstGeom prst="rect">
            <a:avLst/>
          </a:prstGeom>
        </p:spPr>
        <p:txBody>
          <a:bodyPr wrap="square">
            <a:spAutoFit/>
          </a:bodyPr>
          <a:lstStyle/>
          <a:p>
            <a:pPr algn="ctr">
              <a:spcAft>
                <a:spcPts val="0"/>
              </a:spcAft>
              <a:tabLst>
                <a:tab pos="2806065" algn="ctr"/>
                <a:tab pos="5612130" algn="r"/>
                <a:tab pos="2806065" algn="ctr"/>
                <a:tab pos="5612130" algn="r"/>
              </a:tabLst>
            </a:pPr>
            <a:r>
              <a:rPr lang="es-MX" sz="1100" dirty="0">
                <a:latin typeface="Arial Narrow" panose="020B0606020202030204" pitchFamily="34" charset="0"/>
                <a:ea typeface="Times New Roman" panose="02020603050405020304" pitchFamily="18" charset="0"/>
              </a:rPr>
              <a:t>Cel: 5510608054 Correo Electrónico: </a:t>
            </a:r>
            <a:r>
              <a:rPr lang="es-MX" sz="1100" dirty="0">
                <a:latin typeface="Arial Narrow" panose="020B0606020202030204" pitchFamily="34" charset="0"/>
                <a:ea typeface="Times New Roman" panose="02020603050405020304" pitchFamily="18" charset="0"/>
                <a:hlinkClick r:id="rId5"/>
              </a:rPr>
              <a:t>mn_victoria@hotmail.com</a:t>
            </a:r>
            <a:r>
              <a:rPr lang="es-MX" sz="1100" dirty="0">
                <a:latin typeface="Arial Narrow" panose="020B0606020202030204" pitchFamily="34" charset="0"/>
                <a:ea typeface="Times New Roman" panose="02020603050405020304" pitchFamily="18" charset="0"/>
              </a:rPr>
              <a:t>   </a:t>
            </a:r>
            <a:r>
              <a:rPr lang="es-MX" sz="1100" dirty="0">
                <a:latin typeface="Arial Narrow" panose="020B0606020202030204" pitchFamily="34" charset="0"/>
                <a:ea typeface="Times New Roman" panose="02020603050405020304" pitchFamily="18" charset="0"/>
                <a:hlinkClick r:id="rId6"/>
              </a:rPr>
              <a:t>icpgac@gmail.com</a:t>
            </a:r>
            <a:r>
              <a:rPr lang="es-MX" sz="1100" dirty="0">
                <a:latin typeface="Arial Narrow" panose="020B0606020202030204" pitchFamily="34" charset="0"/>
                <a:ea typeface="Times New Roman" panose="02020603050405020304" pitchFamily="18" charset="0"/>
              </a:rPr>
              <a:t> </a:t>
            </a:r>
            <a:endParaRPr lang="es-MX" sz="5400" dirty="0">
              <a:effectLst/>
              <a:latin typeface="Times New Roman" panose="02020603050405020304" pitchFamily="18" charset="0"/>
              <a:ea typeface="Times New Roman" panose="02020603050405020304" pitchFamily="18" charset="0"/>
            </a:endParaRPr>
          </a:p>
        </p:txBody>
      </p:sp>
      <p:pic>
        <p:nvPicPr>
          <p:cNvPr id="7" name="Picture 2" descr="Resultado de imagen para facebook">
            <a:extLst>
              <a:ext uri="{FF2B5EF4-FFF2-40B4-BE49-F238E27FC236}">
                <a16:creationId xmlns:a16="http://schemas.microsoft.com/office/drawing/2014/main" id="{98B6A9C6-4B75-4282-B38A-3B9794124A1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254302" y="6336139"/>
            <a:ext cx="278160" cy="278160"/>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6781700D-3E86-4C39-9062-BC832BD9F8CE}"/>
              </a:ext>
            </a:extLst>
          </p:cNvPr>
          <p:cNvPicPr>
            <a:picLocks noChangeAspect="1"/>
          </p:cNvPicPr>
          <p:nvPr/>
        </p:nvPicPr>
        <p:blipFill>
          <a:blip r:embed="rId8"/>
          <a:stretch>
            <a:fillRect/>
          </a:stretch>
        </p:blipFill>
        <p:spPr>
          <a:xfrm>
            <a:off x="8289648" y="6625333"/>
            <a:ext cx="207467" cy="207467"/>
          </a:xfrm>
          <a:prstGeom prst="rect">
            <a:avLst/>
          </a:prstGeom>
        </p:spPr>
      </p:pic>
      <p:sp>
        <p:nvSpPr>
          <p:cNvPr id="9" name="CuadroTexto 8">
            <a:extLst>
              <a:ext uri="{FF2B5EF4-FFF2-40B4-BE49-F238E27FC236}">
                <a16:creationId xmlns:a16="http://schemas.microsoft.com/office/drawing/2014/main" id="{C54FC466-93CA-429D-A9E4-2B6DBAFD219A}"/>
              </a:ext>
            </a:extLst>
          </p:cNvPr>
          <p:cNvSpPr txBox="1"/>
          <p:nvPr/>
        </p:nvSpPr>
        <p:spPr>
          <a:xfrm>
            <a:off x="8440991" y="6334187"/>
            <a:ext cx="676788" cy="276999"/>
          </a:xfrm>
          <a:prstGeom prst="rect">
            <a:avLst/>
          </a:prstGeom>
          <a:noFill/>
        </p:spPr>
        <p:txBody>
          <a:bodyPr wrap="none" rtlCol="0">
            <a:spAutoFit/>
          </a:bodyPr>
          <a:lstStyle/>
          <a:p>
            <a:r>
              <a:rPr lang="es-MX" sz="1200" dirty="0">
                <a:latin typeface="Arial Narrow" panose="020B0606020202030204" pitchFamily="34" charset="0"/>
              </a:rPr>
              <a:t>@</a:t>
            </a:r>
            <a:r>
              <a:rPr lang="es-MX" sz="1200" dirty="0" err="1">
                <a:latin typeface="Arial Narrow" panose="020B0606020202030204" pitchFamily="34" charset="0"/>
              </a:rPr>
              <a:t>icpgac</a:t>
            </a:r>
            <a:endParaRPr lang="es-MX" sz="1200" dirty="0">
              <a:latin typeface="Arial Narrow" panose="020B0606020202030204" pitchFamily="34" charset="0"/>
            </a:endParaRPr>
          </a:p>
        </p:txBody>
      </p:sp>
      <p:sp>
        <p:nvSpPr>
          <p:cNvPr id="10" name="CuadroTexto 9">
            <a:extLst>
              <a:ext uri="{FF2B5EF4-FFF2-40B4-BE49-F238E27FC236}">
                <a16:creationId xmlns:a16="http://schemas.microsoft.com/office/drawing/2014/main" id="{88B086FE-6E93-43A2-82FB-A1E29D066F3C}"/>
              </a:ext>
            </a:extLst>
          </p:cNvPr>
          <p:cNvSpPr txBox="1"/>
          <p:nvPr/>
        </p:nvSpPr>
        <p:spPr>
          <a:xfrm>
            <a:off x="8440991" y="6563243"/>
            <a:ext cx="692818" cy="276999"/>
          </a:xfrm>
          <a:prstGeom prst="rect">
            <a:avLst/>
          </a:prstGeom>
          <a:noFill/>
        </p:spPr>
        <p:txBody>
          <a:bodyPr wrap="none" rtlCol="0">
            <a:spAutoFit/>
          </a:bodyPr>
          <a:lstStyle/>
          <a:p>
            <a:r>
              <a:rPr lang="es-MX" sz="1200" dirty="0">
                <a:latin typeface="Arial Narrow" panose="020B0606020202030204" pitchFamily="34" charset="0"/>
              </a:rPr>
              <a:t>@ICPG6</a:t>
            </a:r>
          </a:p>
        </p:txBody>
      </p:sp>
      <p:grpSp>
        <p:nvGrpSpPr>
          <p:cNvPr id="12" name="Grupo 11">
            <a:extLst>
              <a:ext uri="{FF2B5EF4-FFF2-40B4-BE49-F238E27FC236}">
                <a16:creationId xmlns:a16="http://schemas.microsoft.com/office/drawing/2014/main" id="{BE02BEB3-2586-4741-9712-A02F32CA9FB4}"/>
              </a:ext>
            </a:extLst>
          </p:cNvPr>
          <p:cNvGrpSpPr/>
          <p:nvPr/>
        </p:nvGrpSpPr>
        <p:grpSpPr>
          <a:xfrm>
            <a:off x="0" y="46717"/>
            <a:ext cx="9133809" cy="599424"/>
            <a:chOff x="0" y="46717"/>
            <a:chExt cx="9133809" cy="599424"/>
          </a:xfrm>
        </p:grpSpPr>
        <p:pic>
          <p:nvPicPr>
            <p:cNvPr id="13" name="Picture 11" descr="icpg">
              <a:extLst>
                <a:ext uri="{FF2B5EF4-FFF2-40B4-BE49-F238E27FC236}">
                  <a16:creationId xmlns:a16="http://schemas.microsoft.com/office/drawing/2014/main" id="{B67FA882-115F-46F6-AE8B-DF50C125977B}"/>
                </a:ext>
              </a:extLst>
            </p:cNvPr>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0345" y="80918"/>
              <a:ext cx="574533" cy="565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2">
              <a:extLst>
                <a:ext uri="{FF2B5EF4-FFF2-40B4-BE49-F238E27FC236}">
                  <a16:creationId xmlns:a16="http://schemas.microsoft.com/office/drawing/2014/main" id="{353B982A-B581-494D-92B6-66A944B11EB4}"/>
                </a:ext>
              </a:extLst>
            </p:cNvPr>
            <p:cNvSpPr>
              <a:spLocks noChangeArrowheads="1"/>
            </p:cNvSpPr>
            <p:nvPr/>
          </p:nvSpPr>
          <p:spPr bwMode="auto">
            <a:xfrm>
              <a:off x="0" y="46717"/>
              <a:ext cx="913380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a:r>
                <a:rPr lang="es-ES" sz="1400" b="1" dirty="0">
                  <a:latin typeface="Arial Narrow" panose="020B0606020202030204" pitchFamily="34" charset="0"/>
                </a:rPr>
                <a:t>Instituto de Estudios e Investigación en Ciencias Políticas y Gobernanza A.C. </a:t>
              </a:r>
            </a:p>
          </p:txBody>
        </p:sp>
      </p:grpSp>
    </p:spTree>
    <p:extLst>
      <p:ext uri="{BB962C8B-B14F-4D97-AF65-F5344CB8AC3E}">
        <p14:creationId xmlns:p14="http://schemas.microsoft.com/office/powerpoint/2010/main" val="25065117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icpg">
            <a:extLst>
              <a:ext uri="{FF2B5EF4-FFF2-40B4-BE49-F238E27FC236}">
                <a16:creationId xmlns:a16="http://schemas.microsoft.com/office/drawing/2014/main" id="{9F9C0A8E-AAA3-4453-91C9-628391D93829}"/>
              </a:ext>
            </a:extLst>
          </p:cNvPr>
          <p:cNvPicPr>
            <a:picLocks noChangeAspect="1" noChangeArrowheads="1"/>
          </p:cNvPicPr>
          <p:nvPr/>
        </p:nvPicPr>
        <p:blipFill>
          <a:blip r:embed="rId3">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1259632" y="188640"/>
            <a:ext cx="6486442" cy="6381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2" name="Rectangle 4"/>
          <p:cNvSpPr>
            <a:spLocks noChangeArrowheads="1"/>
          </p:cNvSpPr>
          <p:nvPr/>
        </p:nvSpPr>
        <p:spPr bwMode="auto">
          <a:xfrm>
            <a:off x="837502" y="1474540"/>
            <a:ext cx="7416800" cy="400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buFont typeface="Arial" charset="0"/>
              <a:buNone/>
            </a:pPr>
            <a:r>
              <a:rPr lang="es-MX" sz="1600" dirty="0">
                <a:latin typeface="Arial Narrow" pitchFamily="34" charset="0"/>
              </a:rPr>
              <a:t>• Cada sección electoral es un conglomerado proporcional a su tamaño (el tamaño de la medida se asignó considerando la lista nominal de las secciones electorales). En cada conglomerado se asignarán el número de entrevistas conforme a su proporción, y se seleccionarán las viviendas siguiendo un método sistemático aleatorio. Se efectuará la llamada en cada vivienda seleccionando aleatoriamente a un adulto.</a:t>
            </a:r>
          </a:p>
          <a:p>
            <a:pPr algn="just">
              <a:buFont typeface="Arial" charset="0"/>
              <a:buNone/>
            </a:pPr>
            <a:endParaRPr lang="es-ES" sz="1600" dirty="0">
              <a:latin typeface="Arial Narrow" pitchFamily="34" charset="0"/>
            </a:endParaRPr>
          </a:p>
          <a:p>
            <a:pPr algn="just">
              <a:buFont typeface="Arial" charset="0"/>
              <a:buNone/>
            </a:pPr>
            <a:r>
              <a:rPr lang="es-MX" sz="1600" dirty="0">
                <a:latin typeface="Arial Narrow" pitchFamily="34" charset="0"/>
              </a:rPr>
              <a:t>• El levantamiento participaran 15 operadores - encuestadores telefónicos y 2 supervisores.</a:t>
            </a:r>
            <a:endParaRPr lang="es-ES" sz="1600" dirty="0">
              <a:latin typeface="Arial Narrow" pitchFamily="34" charset="0"/>
            </a:endParaRPr>
          </a:p>
          <a:p>
            <a:pPr algn="just">
              <a:buFont typeface="Arial" charset="0"/>
              <a:buNone/>
            </a:pPr>
            <a:endParaRPr lang="es-MX" sz="1600" dirty="0">
              <a:latin typeface="Arial Narrow" pitchFamily="34" charset="0"/>
            </a:endParaRPr>
          </a:p>
          <a:p>
            <a:pPr algn="just">
              <a:buFont typeface="Arial" charset="0"/>
              <a:buNone/>
            </a:pPr>
            <a:r>
              <a:rPr lang="es-MX" sz="1600" dirty="0">
                <a:latin typeface="Arial Narrow" pitchFamily="34" charset="0"/>
              </a:rPr>
              <a:t>• En la vivienda seleccionada se elige a un ciudadano aleatoriamente (no se utilizan cuotas).</a:t>
            </a:r>
            <a:endParaRPr lang="es-ES" sz="1600" dirty="0">
              <a:latin typeface="Arial Narrow" pitchFamily="34" charset="0"/>
            </a:endParaRPr>
          </a:p>
          <a:p>
            <a:pPr algn="just">
              <a:buFont typeface="Arial" charset="0"/>
              <a:buNone/>
            </a:pPr>
            <a:endParaRPr lang="es-MX" sz="1600" dirty="0">
              <a:latin typeface="Arial Narrow" pitchFamily="34" charset="0"/>
            </a:endParaRPr>
          </a:p>
          <a:p>
            <a:pPr algn="just">
              <a:buFont typeface="Arial" charset="0"/>
              <a:buNone/>
            </a:pPr>
            <a:r>
              <a:rPr lang="es-MX" sz="1600" dirty="0">
                <a:latin typeface="Arial Narrow" pitchFamily="34" charset="0"/>
              </a:rPr>
              <a:t>• Cabe mencionar que en este tipo de investigaciones hay errores no </a:t>
            </a:r>
            <a:r>
              <a:rPr lang="es-MX" sz="1600" dirty="0" err="1">
                <a:latin typeface="Arial Narrow" pitchFamily="34" charset="0"/>
              </a:rPr>
              <a:t>muestrales</a:t>
            </a:r>
            <a:r>
              <a:rPr lang="es-MX" sz="1600" dirty="0">
                <a:latin typeface="Arial Narrow" pitchFamily="34" charset="0"/>
              </a:rPr>
              <a:t> como son fraseo de preguntas y contingencias que en un momento dado se presentan en el levantamiento de campo. </a:t>
            </a:r>
          </a:p>
          <a:p>
            <a:pPr algn="just">
              <a:buFont typeface="Arial" charset="0"/>
              <a:buNone/>
            </a:pPr>
            <a:endParaRPr lang="es-ES" sz="1600" dirty="0">
              <a:latin typeface="Arial Narrow" pitchFamily="34" charset="0"/>
            </a:endParaRPr>
          </a:p>
          <a:p>
            <a:pPr algn="just">
              <a:buFont typeface="Arial" charset="0"/>
              <a:buNone/>
            </a:pPr>
            <a:r>
              <a:rPr lang="es-MX" sz="1600" dirty="0">
                <a:latin typeface="Arial Narrow" pitchFamily="34" charset="0"/>
              </a:rPr>
              <a:t>• Los resultados del estudio serán estimaciones con base en factores de expansión (ponderación) que son el inverso de la probabilidad de selección de cada individuo en la muestra.</a:t>
            </a:r>
          </a:p>
        </p:txBody>
      </p:sp>
      <p:sp>
        <p:nvSpPr>
          <p:cNvPr id="10243" name="Text Box 5"/>
          <p:cNvSpPr txBox="1">
            <a:spLocks noChangeArrowheads="1"/>
          </p:cNvSpPr>
          <p:nvPr/>
        </p:nvSpPr>
        <p:spPr bwMode="auto">
          <a:xfrm>
            <a:off x="1838234" y="409925"/>
            <a:ext cx="5329237" cy="579437"/>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buFont typeface="Arial" charset="0"/>
              <a:buNone/>
            </a:pPr>
            <a:r>
              <a:rPr lang="es-ES_tradnl" sz="3200" dirty="0">
                <a:latin typeface="Haettenschweiler" pitchFamily="34" charset="0"/>
              </a:rPr>
              <a:t>Especificaciones del trabajo de campo</a:t>
            </a:r>
            <a:endParaRPr lang="es-ES" sz="3200" dirty="0">
              <a:latin typeface="Haettenschweiler" pitchFamily="34" charset="0"/>
            </a:endParaRPr>
          </a:p>
        </p:txBody>
      </p:sp>
      <p:sp>
        <p:nvSpPr>
          <p:cNvPr id="5" name="Rectángulo 4"/>
          <p:cNvSpPr/>
          <p:nvPr/>
        </p:nvSpPr>
        <p:spPr>
          <a:xfrm>
            <a:off x="0" y="6598262"/>
            <a:ext cx="9144000" cy="261610"/>
          </a:xfrm>
          <a:prstGeom prst="rect">
            <a:avLst/>
          </a:prstGeom>
        </p:spPr>
        <p:txBody>
          <a:bodyPr wrap="square">
            <a:spAutoFit/>
          </a:bodyPr>
          <a:lstStyle/>
          <a:p>
            <a:pPr algn="ctr">
              <a:spcAft>
                <a:spcPts val="0"/>
              </a:spcAft>
              <a:tabLst>
                <a:tab pos="2806065" algn="ctr"/>
                <a:tab pos="5612130" algn="r"/>
                <a:tab pos="2806065" algn="ctr"/>
                <a:tab pos="5612130" algn="r"/>
              </a:tabLst>
            </a:pPr>
            <a:r>
              <a:rPr lang="es-MX" sz="1100" dirty="0">
                <a:latin typeface="Arial Narrow" panose="020B0606020202030204" pitchFamily="34" charset="0"/>
                <a:ea typeface="Times New Roman" panose="02020603050405020304" pitchFamily="18" charset="0"/>
              </a:rPr>
              <a:t>Cel: 5510608054 Correo Electrónico: </a:t>
            </a:r>
            <a:r>
              <a:rPr lang="es-MX" sz="1100" dirty="0">
                <a:latin typeface="Arial Narrow" panose="020B0606020202030204" pitchFamily="34" charset="0"/>
                <a:ea typeface="Times New Roman" panose="02020603050405020304" pitchFamily="18" charset="0"/>
                <a:hlinkClick r:id="rId5"/>
              </a:rPr>
              <a:t>mn_victoria@hotmail.com</a:t>
            </a:r>
            <a:r>
              <a:rPr lang="es-MX" sz="1100" dirty="0">
                <a:latin typeface="Arial Narrow" panose="020B0606020202030204" pitchFamily="34" charset="0"/>
                <a:ea typeface="Times New Roman" panose="02020603050405020304" pitchFamily="18" charset="0"/>
              </a:rPr>
              <a:t>   </a:t>
            </a:r>
            <a:r>
              <a:rPr lang="es-MX" sz="1100" dirty="0">
                <a:latin typeface="Arial Narrow" panose="020B0606020202030204" pitchFamily="34" charset="0"/>
                <a:ea typeface="Times New Roman" panose="02020603050405020304" pitchFamily="18" charset="0"/>
                <a:hlinkClick r:id="rId6"/>
              </a:rPr>
              <a:t>icpgac@gmail.com</a:t>
            </a:r>
            <a:r>
              <a:rPr lang="es-MX" sz="1100" dirty="0">
                <a:latin typeface="Arial Narrow" panose="020B0606020202030204" pitchFamily="34" charset="0"/>
                <a:ea typeface="Times New Roman" panose="02020603050405020304" pitchFamily="18" charset="0"/>
              </a:rPr>
              <a:t> </a:t>
            </a:r>
            <a:endParaRPr lang="es-MX" sz="5400" dirty="0">
              <a:effectLst/>
              <a:latin typeface="Times New Roman" panose="02020603050405020304" pitchFamily="18" charset="0"/>
              <a:ea typeface="Times New Roman" panose="02020603050405020304" pitchFamily="18" charset="0"/>
            </a:endParaRPr>
          </a:p>
        </p:txBody>
      </p:sp>
      <p:pic>
        <p:nvPicPr>
          <p:cNvPr id="7" name="Picture 2" descr="Resultado de imagen para facebook">
            <a:extLst>
              <a:ext uri="{FF2B5EF4-FFF2-40B4-BE49-F238E27FC236}">
                <a16:creationId xmlns:a16="http://schemas.microsoft.com/office/drawing/2014/main" id="{C01E8DA5-3E2B-47C8-BC48-95DFD7AC1E0A}"/>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254302" y="6336139"/>
            <a:ext cx="278160" cy="278160"/>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6B3330C6-3565-4AA2-946F-AF54E803C7BD}"/>
              </a:ext>
            </a:extLst>
          </p:cNvPr>
          <p:cNvPicPr>
            <a:picLocks noChangeAspect="1"/>
          </p:cNvPicPr>
          <p:nvPr/>
        </p:nvPicPr>
        <p:blipFill>
          <a:blip r:embed="rId8"/>
          <a:stretch>
            <a:fillRect/>
          </a:stretch>
        </p:blipFill>
        <p:spPr>
          <a:xfrm>
            <a:off x="8289648" y="6625333"/>
            <a:ext cx="207467" cy="207467"/>
          </a:xfrm>
          <a:prstGeom prst="rect">
            <a:avLst/>
          </a:prstGeom>
        </p:spPr>
      </p:pic>
      <p:sp>
        <p:nvSpPr>
          <p:cNvPr id="9" name="CuadroTexto 8">
            <a:extLst>
              <a:ext uri="{FF2B5EF4-FFF2-40B4-BE49-F238E27FC236}">
                <a16:creationId xmlns:a16="http://schemas.microsoft.com/office/drawing/2014/main" id="{7718DFBC-C084-455A-B9DE-BA169EF797BC}"/>
              </a:ext>
            </a:extLst>
          </p:cNvPr>
          <p:cNvSpPr txBox="1"/>
          <p:nvPr/>
        </p:nvSpPr>
        <p:spPr>
          <a:xfrm>
            <a:off x="8440991" y="6334187"/>
            <a:ext cx="676788" cy="276999"/>
          </a:xfrm>
          <a:prstGeom prst="rect">
            <a:avLst/>
          </a:prstGeom>
          <a:noFill/>
        </p:spPr>
        <p:txBody>
          <a:bodyPr wrap="none" rtlCol="0">
            <a:spAutoFit/>
          </a:bodyPr>
          <a:lstStyle/>
          <a:p>
            <a:r>
              <a:rPr lang="es-MX" sz="1200" dirty="0">
                <a:latin typeface="Arial Narrow" panose="020B0606020202030204" pitchFamily="34" charset="0"/>
              </a:rPr>
              <a:t>@</a:t>
            </a:r>
            <a:r>
              <a:rPr lang="es-MX" sz="1200" dirty="0" err="1">
                <a:latin typeface="Arial Narrow" panose="020B0606020202030204" pitchFamily="34" charset="0"/>
              </a:rPr>
              <a:t>icpgac</a:t>
            </a:r>
            <a:endParaRPr lang="es-MX" sz="1200" dirty="0">
              <a:latin typeface="Arial Narrow" panose="020B0606020202030204" pitchFamily="34" charset="0"/>
            </a:endParaRPr>
          </a:p>
        </p:txBody>
      </p:sp>
      <p:sp>
        <p:nvSpPr>
          <p:cNvPr id="10" name="CuadroTexto 9">
            <a:extLst>
              <a:ext uri="{FF2B5EF4-FFF2-40B4-BE49-F238E27FC236}">
                <a16:creationId xmlns:a16="http://schemas.microsoft.com/office/drawing/2014/main" id="{D7E39D63-C159-4E71-9D3D-B68B09B7389D}"/>
              </a:ext>
            </a:extLst>
          </p:cNvPr>
          <p:cNvSpPr txBox="1"/>
          <p:nvPr/>
        </p:nvSpPr>
        <p:spPr>
          <a:xfrm>
            <a:off x="8440991" y="6563243"/>
            <a:ext cx="692818" cy="276999"/>
          </a:xfrm>
          <a:prstGeom prst="rect">
            <a:avLst/>
          </a:prstGeom>
          <a:noFill/>
        </p:spPr>
        <p:txBody>
          <a:bodyPr wrap="none" rtlCol="0">
            <a:spAutoFit/>
          </a:bodyPr>
          <a:lstStyle/>
          <a:p>
            <a:r>
              <a:rPr lang="es-MX" sz="1200" dirty="0">
                <a:latin typeface="Arial Narrow" panose="020B0606020202030204" pitchFamily="34" charset="0"/>
              </a:rPr>
              <a:t>@ICPG6</a:t>
            </a:r>
          </a:p>
        </p:txBody>
      </p:sp>
      <p:grpSp>
        <p:nvGrpSpPr>
          <p:cNvPr id="12" name="Grupo 11">
            <a:extLst>
              <a:ext uri="{FF2B5EF4-FFF2-40B4-BE49-F238E27FC236}">
                <a16:creationId xmlns:a16="http://schemas.microsoft.com/office/drawing/2014/main" id="{FD794EBF-3627-47B8-8D75-82810B209683}"/>
              </a:ext>
            </a:extLst>
          </p:cNvPr>
          <p:cNvGrpSpPr/>
          <p:nvPr/>
        </p:nvGrpSpPr>
        <p:grpSpPr>
          <a:xfrm>
            <a:off x="0" y="46717"/>
            <a:ext cx="9133809" cy="599424"/>
            <a:chOff x="0" y="46717"/>
            <a:chExt cx="9133809" cy="599424"/>
          </a:xfrm>
        </p:grpSpPr>
        <p:pic>
          <p:nvPicPr>
            <p:cNvPr id="13" name="Picture 11" descr="icpg">
              <a:extLst>
                <a:ext uri="{FF2B5EF4-FFF2-40B4-BE49-F238E27FC236}">
                  <a16:creationId xmlns:a16="http://schemas.microsoft.com/office/drawing/2014/main" id="{EB69464E-719E-4517-80C8-2DFE82BF8EA5}"/>
                </a:ext>
              </a:extLst>
            </p:cNvPr>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0345" y="80918"/>
              <a:ext cx="574533" cy="565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2">
              <a:extLst>
                <a:ext uri="{FF2B5EF4-FFF2-40B4-BE49-F238E27FC236}">
                  <a16:creationId xmlns:a16="http://schemas.microsoft.com/office/drawing/2014/main" id="{FD15E724-E44F-48C8-968B-34705DFDCDAF}"/>
                </a:ext>
              </a:extLst>
            </p:cNvPr>
            <p:cNvSpPr>
              <a:spLocks noChangeArrowheads="1"/>
            </p:cNvSpPr>
            <p:nvPr/>
          </p:nvSpPr>
          <p:spPr bwMode="auto">
            <a:xfrm>
              <a:off x="0" y="46717"/>
              <a:ext cx="913380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a:r>
                <a:rPr lang="es-ES" sz="1400" b="1" dirty="0">
                  <a:latin typeface="Arial Narrow" panose="020B0606020202030204" pitchFamily="34" charset="0"/>
                </a:rPr>
                <a:t>Instituto de Estudios e Investigación en Ciencias Políticas y Gobernanza A.C. </a:t>
              </a:r>
            </a:p>
          </p:txBody>
        </p:sp>
      </p:grpSp>
    </p:spTree>
    <p:extLst>
      <p:ext uri="{BB962C8B-B14F-4D97-AF65-F5344CB8AC3E}">
        <p14:creationId xmlns:p14="http://schemas.microsoft.com/office/powerpoint/2010/main" val="30613737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icpg">
            <a:extLst>
              <a:ext uri="{FF2B5EF4-FFF2-40B4-BE49-F238E27FC236}">
                <a16:creationId xmlns:a16="http://schemas.microsoft.com/office/drawing/2014/main" id="{DBA057EF-7327-455A-B6DA-5CAF1F2A6CD8}"/>
              </a:ext>
            </a:extLst>
          </p:cNvPr>
          <p:cNvPicPr>
            <a:picLocks noChangeAspect="1" noChangeArrowheads="1"/>
          </p:cNvPicPr>
          <p:nvPr/>
        </p:nvPicPr>
        <p:blipFill>
          <a:blip r:embed="rId3">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1259632" y="188640"/>
            <a:ext cx="6486442" cy="6381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4" name="Rectangle 2"/>
          <p:cNvSpPr>
            <a:spLocks noChangeArrowheads="1"/>
          </p:cNvSpPr>
          <p:nvPr/>
        </p:nvSpPr>
        <p:spPr bwMode="auto">
          <a:xfrm>
            <a:off x="827088" y="1290638"/>
            <a:ext cx="7416800" cy="278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buFont typeface="Arial" charset="0"/>
              <a:buNone/>
            </a:pPr>
            <a:endParaRPr lang="es-ES" sz="1600" dirty="0">
              <a:latin typeface="Arial Narrow" pitchFamily="34" charset="0"/>
            </a:endParaRPr>
          </a:p>
          <a:p>
            <a:pPr algn="just">
              <a:buFont typeface="Arial" charset="0"/>
              <a:buNone/>
            </a:pPr>
            <a:r>
              <a:rPr lang="es-ES" sz="1600" dirty="0">
                <a:latin typeface="Arial Narrow" pitchFamily="34" charset="0"/>
              </a:rPr>
              <a:t>• Diseño de muestra probabilística.</a:t>
            </a:r>
          </a:p>
          <a:p>
            <a:pPr algn="just">
              <a:buFont typeface="Arial" charset="0"/>
              <a:buNone/>
            </a:pPr>
            <a:endParaRPr lang="es-ES" sz="1600" dirty="0">
              <a:latin typeface="Arial Narrow" pitchFamily="34" charset="0"/>
            </a:endParaRPr>
          </a:p>
          <a:p>
            <a:pPr algn="just">
              <a:buFont typeface="Arial" charset="0"/>
              <a:buNone/>
            </a:pPr>
            <a:r>
              <a:rPr lang="es-ES" sz="1600" dirty="0">
                <a:latin typeface="Arial Narrow" pitchFamily="34" charset="0"/>
              </a:rPr>
              <a:t>• Diseño de los cuestionarios.</a:t>
            </a:r>
          </a:p>
          <a:p>
            <a:pPr algn="just">
              <a:buFont typeface="Arial" charset="0"/>
              <a:buNone/>
            </a:pPr>
            <a:endParaRPr lang="es-ES" sz="1600" dirty="0">
              <a:latin typeface="Arial Narrow" pitchFamily="34" charset="0"/>
            </a:endParaRPr>
          </a:p>
          <a:p>
            <a:pPr algn="just">
              <a:buFont typeface="Arial" charset="0"/>
              <a:buNone/>
            </a:pPr>
            <a:r>
              <a:rPr lang="es-ES" sz="1600" dirty="0">
                <a:latin typeface="Arial Narrow" pitchFamily="34" charset="0"/>
              </a:rPr>
              <a:t>• Materiales para campo (reproducción de cuestionarios), operativo de campo, supervisión del levantamiento, captura y validación de resultados.</a:t>
            </a:r>
          </a:p>
          <a:p>
            <a:pPr algn="just">
              <a:buFont typeface="Arial" charset="0"/>
              <a:buNone/>
            </a:pPr>
            <a:endParaRPr lang="es-ES" sz="1600" dirty="0">
              <a:latin typeface="Arial Narrow" pitchFamily="34" charset="0"/>
            </a:endParaRPr>
          </a:p>
          <a:p>
            <a:pPr algn="just">
              <a:buFont typeface="Arial" charset="0"/>
              <a:buNone/>
            </a:pPr>
            <a:r>
              <a:rPr lang="es-ES" sz="1600" dirty="0">
                <a:latin typeface="Arial Narrow" pitchFamily="34" charset="0"/>
              </a:rPr>
              <a:t>• Reporte gráfico digital de la medición de variables (análisis descriptivo de resultados).</a:t>
            </a:r>
          </a:p>
          <a:p>
            <a:pPr algn="just">
              <a:buFont typeface="Arial" charset="0"/>
              <a:buNone/>
            </a:pPr>
            <a:endParaRPr lang="es-ES" sz="1600" dirty="0">
              <a:latin typeface="Arial Narrow" pitchFamily="34" charset="0"/>
            </a:endParaRPr>
          </a:p>
          <a:p>
            <a:pPr algn="just">
              <a:buFont typeface="Arial" charset="0"/>
              <a:buNone/>
            </a:pPr>
            <a:r>
              <a:rPr lang="es-ES" sz="1600" dirty="0">
                <a:latin typeface="Arial Narrow" pitchFamily="34" charset="0"/>
              </a:rPr>
              <a:t>• Documento con metodología y diseño </a:t>
            </a:r>
            <a:r>
              <a:rPr lang="es-ES" sz="1600" dirty="0" err="1">
                <a:latin typeface="Arial Narrow" pitchFamily="34" charset="0"/>
              </a:rPr>
              <a:t>muestral</a:t>
            </a:r>
            <a:r>
              <a:rPr lang="es-ES" sz="1600" dirty="0">
                <a:latin typeface="Arial Narrow" pitchFamily="34" charset="0"/>
              </a:rPr>
              <a:t>.</a:t>
            </a:r>
          </a:p>
        </p:txBody>
      </p:sp>
      <p:sp>
        <p:nvSpPr>
          <p:cNvPr id="13315" name="Text Box 3"/>
          <p:cNvSpPr txBox="1">
            <a:spLocks noChangeArrowheads="1"/>
          </p:cNvSpPr>
          <p:nvPr/>
        </p:nvSpPr>
        <p:spPr bwMode="auto">
          <a:xfrm>
            <a:off x="1893888" y="401638"/>
            <a:ext cx="5329237"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buFont typeface="Arial" charset="0"/>
              <a:buNone/>
            </a:pPr>
            <a:r>
              <a:rPr lang="es-ES_tradnl" sz="3200">
                <a:latin typeface="Haettenschweiler" pitchFamily="34" charset="0"/>
              </a:rPr>
              <a:t>III. Productos</a:t>
            </a:r>
            <a:endParaRPr lang="es-ES" sz="3200">
              <a:latin typeface="Haettenschweiler" pitchFamily="34" charset="0"/>
            </a:endParaRPr>
          </a:p>
        </p:txBody>
      </p:sp>
      <p:sp>
        <p:nvSpPr>
          <p:cNvPr id="5" name="Rectángulo 4"/>
          <p:cNvSpPr/>
          <p:nvPr/>
        </p:nvSpPr>
        <p:spPr>
          <a:xfrm>
            <a:off x="0" y="6598262"/>
            <a:ext cx="9144000" cy="261610"/>
          </a:xfrm>
          <a:prstGeom prst="rect">
            <a:avLst/>
          </a:prstGeom>
        </p:spPr>
        <p:txBody>
          <a:bodyPr wrap="square">
            <a:spAutoFit/>
          </a:bodyPr>
          <a:lstStyle/>
          <a:p>
            <a:pPr algn="ctr">
              <a:spcAft>
                <a:spcPts val="0"/>
              </a:spcAft>
              <a:tabLst>
                <a:tab pos="2806065" algn="ctr"/>
                <a:tab pos="5612130" algn="r"/>
                <a:tab pos="2806065" algn="ctr"/>
                <a:tab pos="5612130" algn="r"/>
              </a:tabLst>
            </a:pPr>
            <a:r>
              <a:rPr lang="es-MX" sz="1100" dirty="0">
                <a:latin typeface="Arial Narrow" panose="020B0606020202030204" pitchFamily="34" charset="0"/>
                <a:ea typeface="Times New Roman" panose="02020603050405020304" pitchFamily="18" charset="0"/>
              </a:rPr>
              <a:t>Cel: 5510608054 Correo Electrónico: </a:t>
            </a:r>
            <a:r>
              <a:rPr lang="es-MX" sz="1100" dirty="0">
                <a:latin typeface="Arial Narrow" panose="020B0606020202030204" pitchFamily="34" charset="0"/>
                <a:ea typeface="Times New Roman" panose="02020603050405020304" pitchFamily="18" charset="0"/>
                <a:hlinkClick r:id="rId5"/>
              </a:rPr>
              <a:t>mn_victoria@hotmail.com</a:t>
            </a:r>
            <a:r>
              <a:rPr lang="es-MX" sz="1100" dirty="0">
                <a:latin typeface="Arial Narrow" panose="020B0606020202030204" pitchFamily="34" charset="0"/>
                <a:ea typeface="Times New Roman" panose="02020603050405020304" pitchFamily="18" charset="0"/>
              </a:rPr>
              <a:t>   </a:t>
            </a:r>
            <a:r>
              <a:rPr lang="es-MX" sz="1100" dirty="0">
                <a:latin typeface="Arial Narrow" panose="020B0606020202030204" pitchFamily="34" charset="0"/>
                <a:ea typeface="Times New Roman" panose="02020603050405020304" pitchFamily="18" charset="0"/>
                <a:hlinkClick r:id="rId6"/>
              </a:rPr>
              <a:t>icpgac@gmail.com</a:t>
            </a:r>
            <a:r>
              <a:rPr lang="es-MX" sz="1100" dirty="0">
                <a:latin typeface="Arial Narrow" panose="020B0606020202030204" pitchFamily="34" charset="0"/>
                <a:ea typeface="Times New Roman" panose="02020603050405020304" pitchFamily="18" charset="0"/>
              </a:rPr>
              <a:t> </a:t>
            </a:r>
            <a:endParaRPr lang="es-MX" sz="5400" dirty="0">
              <a:effectLst/>
              <a:latin typeface="Times New Roman" panose="02020603050405020304" pitchFamily="18" charset="0"/>
              <a:ea typeface="Times New Roman" panose="02020603050405020304" pitchFamily="18" charset="0"/>
            </a:endParaRPr>
          </a:p>
        </p:txBody>
      </p:sp>
      <p:pic>
        <p:nvPicPr>
          <p:cNvPr id="7" name="Picture 2" descr="Resultado de imagen para facebook">
            <a:extLst>
              <a:ext uri="{FF2B5EF4-FFF2-40B4-BE49-F238E27FC236}">
                <a16:creationId xmlns:a16="http://schemas.microsoft.com/office/drawing/2014/main" id="{80C95CA8-E2D2-4AA7-B78E-7F30D71826E5}"/>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254302" y="6336139"/>
            <a:ext cx="278160" cy="278160"/>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C6FABDE4-E77E-49AC-8ABA-004823FA847D}"/>
              </a:ext>
            </a:extLst>
          </p:cNvPr>
          <p:cNvPicPr>
            <a:picLocks noChangeAspect="1"/>
          </p:cNvPicPr>
          <p:nvPr/>
        </p:nvPicPr>
        <p:blipFill>
          <a:blip r:embed="rId8"/>
          <a:stretch>
            <a:fillRect/>
          </a:stretch>
        </p:blipFill>
        <p:spPr>
          <a:xfrm>
            <a:off x="8289648" y="6625333"/>
            <a:ext cx="207467" cy="207467"/>
          </a:xfrm>
          <a:prstGeom prst="rect">
            <a:avLst/>
          </a:prstGeom>
        </p:spPr>
      </p:pic>
      <p:sp>
        <p:nvSpPr>
          <p:cNvPr id="9" name="CuadroTexto 8">
            <a:extLst>
              <a:ext uri="{FF2B5EF4-FFF2-40B4-BE49-F238E27FC236}">
                <a16:creationId xmlns:a16="http://schemas.microsoft.com/office/drawing/2014/main" id="{D9B76703-1A02-49C0-A238-AFB9CEB8EAC9}"/>
              </a:ext>
            </a:extLst>
          </p:cNvPr>
          <p:cNvSpPr txBox="1"/>
          <p:nvPr/>
        </p:nvSpPr>
        <p:spPr>
          <a:xfrm>
            <a:off x="8440991" y="6334187"/>
            <a:ext cx="676788" cy="276999"/>
          </a:xfrm>
          <a:prstGeom prst="rect">
            <a:avLst/>
          </a:prstGeom>
          <a:noFill/>
        </p:spPr>
        <p:txBody>
          <a:bodyPr wrap="none" rtlCol="0">
            <a:spAutoFit/>
          </a:bodyPr>
          <a:lstStyle/>
          <a:p>
            <a:r>
              <a:rPr lang="es-MX" sz="1200" dirty="0">
                <a:latin typeface="Arial Narrow" panose="020B0606020202030204" pitchFamily="34" charset="0"/>
              </a:rPr>
              <a:t>@</a:t>
            </a:r>
            <a:r>
              <a:rPr lang="es-MX" sz="1200" dirty="0" err="1">
                <a:latin typeface="Arial Narrow" panose="020B0606020202030204" pitchFamily="34" charset="0"/>
              </a:rPr>
              <a:t>icpgac</a:t>
            </a:r>
            <a:endParaRPr lang="es-MX" sz="1200" dirty="0">
              <a:latin typeface="Arial Narrow" panose="020B0606020202030204" pitchFamily="34" charset="0"/>
            </a:endParaRPr>
          </a:p>
        </p:txBody>
      </p:sp>
      <p:sp>
        <p:nvSpPr>
          <p:cNvPr id="10" name="CuadroTexto 9">
            <a:extLst>
              <a:ext uri="{FF2B5EF4-FFF2-40B4-BE49-F238E27FC236}">
                <a16:creationId xmlns:a16="http://schemas.microsoft.com/office/drawing/2014/main" id="{04C8DD5E-E5E3-4B51-84FC-E231B732D80A}"/>
              </a:ext>
            </a:extLst>
          </p:cNvPr>
          <p:cNvSpPr txBox="1"/>
          <p:nvPr/>
        </p:nvSpPr>
        <p:spPr>
          <a:xfrm>
            <a:off x="8440991" y="6563243"/>
            <a:ext cx="692818" cy="276999"/>
          </a:xfrm>
          <a:prstGeom prst="rect">
            <a:avLst/>
          </a:prstGeom>
          <a:noFill/>
        </p:spPr>
        <p:txBody>
          <a:bodyPr wrap="none" rtlCol="0">
            <a:spAutoFit/>
          </a:bodyPr>
          <a:lstStyle/>
          <a:p>
            <a:r>
              <a:rPr lang="es-MX" sz="1200" dirty="0">
                <a:latin typeface="Arial Narrow" panose="020B0606020202030204" pitchFamily="34" charset="0"/>
              </a:rPr>
              <a:t>@ICPG6</a:t>
            </a:r>
          </a:p>
        </p:txBody>
      </p:sp>
      <p:grpSp>
        <p:nvGrpSpPr>
          <p:cNvPr id="12" name="Grupo 11">
            <a:extLst>
              <a:ext uri="{FF2B5EF4-FFF2-40B4-BE49-F238E27FC236}">
                <a16:creationId xmlns:a16="http://schemas.microsoft.com/office/drawing/2014/main" id="{32D24D50-CF77-4ACB-AD61-2AE1EE643BD6}"/>
              </a:ext>
            </a:extLst>
          </p:cNvPr>
          <p:cNvGrpSpPr/>
          <p:nvPr/>
        </p:nvGrpSpPr>
        <p:grpSpPr>
          <a:xfrm>
            <a:off x="0" y="46717"/>
            <a:ext cx="9133809" cy="599424"/>
            <a:chOff x="0" y="46717"/>
            <a:chExt cx="9133809" cy="599424"/>
          </a:xfrm>
        </p:grpSpPr>
        <p:pic>
          <p:nvPicPr>
            <p:cNvPr id="13" name="Picture 11" descr="icpg">
              <a:extLst>
                <a:ext uri="{FF2B5EF4-FFF2-40B4-BE49-F238E27FC236}">
                  <a16:creationId xmlns:a16="http://schemas.microsoft.com/office/drawing/2014/main" id="{F74D4374-21F6-478E-BE5E-A4CED3D7730E}"/>
                </a:ext>
              </a:extLst>
            </p:cNvPr>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0345" y="80918"/>
              <a:ext cx="574533" cy="565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2">
              <a:extLst>
                <a:ext uri="{FF2B5EF4-FFF2-40B4-BE49-F238E27FC236}">
                  <a16:creationId xmlns:a16="http://schemas.microsoft.com/office/drawing/2014/main" id="{ED3BE2E0-D718-4FBC-B7BC-8BAABBC85C47}"/>
                </a:ext>
              </a:extLst>
            </p:cNvPr>
            <p:cNvSpPr>
              <a:spLocks noChangeArrowheads="1"/>
            </p:cNvSpPr>
            <p:nvPr/>
          </p:nvSpPr>
          <p:spPr bwMode="auto">
            <a:xfrm>
              <a:off x="0" y="46717"/>
              <a:ext cx="913380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a:r>
                <a:rPr lang="es-ES" sz="1400" b="1" dirty="0">
                  <a:latin typeface="Arial Narrow" panose="020B0606020202030204" pitchFamily="34" charset="0"/>
                </a:rPr>
                <a:t>Instituto de Estudios e Investigación en Ciencias Políticas y Gobernanza A.C. </a:t>
              </a:r>
            </a:p>
          </p:txBody>
        </p:sp>
      </p:grpSp>
    </p:spTree>
    <p:extLst>
      <p:ext uri="{BB962C8B-B14F-4D97-AF65-F5344CB8AC3E}">
        <p14:creationId xmlns:p14="http://schemas.microsoft.com/office/powerpoint/2010/main" val="3126747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5" descr="icpg">
            <a:extLst>
              <a:ext uri="{FF2B5EF4-FFF2-40B4-BE49-F238E27FC236}">
                <a16:creationId xmlns:a16="http://schemas.microsoft.com/office/drawing/2014/main" id="{104EFBBE-8034-4ECD-8E6E-42BC4839525B}"/>
              </a:ext>
            </a:extLst>
          </p:cNvPr>
          <p:cNvPicPr>
            <a:picLocks noChangeAspect="1" noChangeArrowheads="1"/>
          </p:cNvPicPr>
          <p:nvPr/>
        </p:nvPicPr>
        <p:blipFill>
          <a:blip r:embed="rId3">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1259632" y="188640"/>
            <a:ext cx="6486442" cy="6381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0" name="Rectangle 2"/>
          <p:cNvSpPr>
            <a:spLocks noChangeArrowheads="1"/>
          </p:cNvSpPr>
          <p:nvPr/>
        </p:nvSpPr>
        <p:spPr bwMode="auto">
          <a:xfrm>
            <a:off x="26221" y="1467653"/>
            <a:ext cx="9091557" cy="4478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just">
              <a:buFont typeface="Arial" charset="0"/>
              <a:buNone/>
            </a:pPr>
            <a:r>
              <a:rPr lang="es-MX" sz="1600" b="1" dirty="0">
                <a:latin typeface="Arial Narrow" pitchFamily="34" charset="0"/>
              </a:rPr>
              <a:t>Tratamiento de la no-respuesta</a:t>
            </a:r>
          </a:p>
          <a:p>
            <a:pPr algn="just">
              <a:buFont typeface="Arial" charset="0"/>
              <a:buNone/>
            </a:pPr>
            <a:r>
              <a:rPr lang="es-MX" sz="1400" dirty="0">
                <a:latin typeface="Arial Narrow" pitchFamily="34" charset="0"/>
              </a:rPr>
              <a:t>Bajo el supuesto de que la preferencia política (voto) de quienes no respondan la entrevista se distribuye igual que la de quienes sí contesten, la no respuesta será reportada pero eliminada en la estimación de la preferencia neta.</a:t>
            </a:r>
          </a:p>
          <a:p>
            <a:pPr algn="just">
              <a:buFont typeface="Arial" charset="0"/>
              <a:buNone/>
            </a:pPr>
            <a:endParaRPr lang="es-MX" sz="1400" dirty="0">
              <a:latin typeface="Arial Narrow" pitchFamily="34" charset="0"/>
            </a:endParaRPr>
          </a:p>
          <a:p>
            <a:pPr algn="just"/>
            <a:r>
              <a:rPr lang="es-MX" sz="1400" dirty="0">
                <a:effectLst/>
                <a:latin typeface="+mn-lt"/>
                <a:ea typeface="+mn-ea"/>
                <a:cs typeface="+mn-cs"/>
              </a:rPr>
              <a:t>9) Imagínese que </a:t>
            </a:r>
            <a:r>
              <a:rPr lang="es-MX" sz="1400" dirty="0" err="1">
                <a:effectLst/>
                <a:latin typeface="+mn-lt"/>
                <a:ea typeface="+mn-ea"/>
                <a:cs typeface="+mn-cs"/>
              </a:rPr>
              <a:t>l@s</a:t>
            </a:r>
            <a:r>
              <a:rPr lang="es-MX" sz="1400" dirty="0">
                <a:effectLst/>
                <a:latin typeface="+mn-lt"/>
                <a:ea typeface="+mn-ea"/>
                <a:cs typeface="+mn-cs"/>
              </a:rPr>
              <a:t> </a:t>
            </a:r>
            <a:r>
              <a:rPr lang="es-MX" sz="1400" dirty="0" err="1">
                <a:effectLst/>
                <a:latin typeface="+mn-lt"/>
                <a:ea typeface="+mn-ea"/>
                <a:cs typeface="+mn-cs"/>
              </a:rPr>
              <a:t>candidat@s</a:t>
            </a:r>
            <a:r>
              <a:rPr lang="es-MX" sz="1400" dirty="0">
                <a:effectLst/>
                <a:latin typeface="+mn-lt"/>
                <a:ea typeface="+mn-ea"/>
                <a:cs typeface="+mn-cs"/>
              </a:rPr>
              <a:t> a la presidencia municipal de Oaxaca de Juárez son: Fco. </a:t>
            </a:r>
            <a:r>
              <a:rPr lang="es-MX" sz="1400" dirty="0" err="1">
                <a:effectLst/>
                <a:latin typeface="+mn-lt"/>
                <a:ea typeface="+mn-ea"/>
                <a:cs typeface="+mn-cs"/>
              </a:rPr>
              <a:t>Mtz</a:t>
            </a:r>
            <a:r>
              <a:rPr lang="es-MX" sz="1400" dirty="0">
                <a:effectLst/>
                <a:latin typeface="+mn-lt"/>
                <a:ea typeface="+mn-ea"/>
                <a:cs typeface="+mn-cs"/>
              </a:rPr>
              <a:t>. Neri por Morena, Martin Vásquez por PAN-PRI, Raymundo Chagoya por el PVEM, Jaime </a:t>
            </a:r>
            <a:r>
              <a:rPr lang="es-MX" sz="1400" dirty="0" err="1">
                <a:effectLst/>
                <a:latin typeface="+mn-lt"/>
                <a:ea typeface="+mn-ea"/>
                <a:cs typeface="+mn-cs"/>
              </a:rPr>
              <a:t>Larrazabal</a:t>
            </a:r>
            <a:r>
              <a:rPr lang="es-MX" sz="1400" dirty="0">
                <a:effectLst/>
                <a:latin typeface="+mn-lt"/>
                <a:ea typeface="+mn-ea"/>
                <a:cs typeface="+mn-cs"/>
              </a:rPr>
              <a:t> por el PRD, </a:t>
            </a:r>
            <a:r>
              <a:rPr lang="es-MX" sz="1400" dirty="0" err="1">
                <a:effectLst/>
                <a:latin typeface="+mn-lt"/>
                <a:ea typeface="+mn-ea"/>
                <a:cs typeface="+mn-cs"/>
              </a:rPr>
              <a:t>Jocabed</a:t>
            </a:r>
            <a:r>
              <a:rPr lang="es-MX" sz="1400" dirty="0">
                <a:effectLst/>
                <a:latin typeface="+mn-lt"/>
                <a:ea typeface="+mn-ea"/>
                <a:cs typeface="+mn-cs"/>
              </a:rPr>
              <a:t> Betanzos por el PT,  </a:t>
            </a:r>
            <a:r>
              <a:rPr lang="es-MX" sz="1400" dirty="0" err="1">
                <a:effectLst/>
                <a:latin typeface="+mn-lt"/>
                <a:ea typeface="+mn-ea"/>
                <a:cs typeface="+mn-cs"/>
              </a:rPr>
              <a:t>Pepé</a:t>
            </a:r>
            <a:r>
              <a:rPr lang="es-MX" sz="1400" dirty="0">
                <a:effectLst/>
                <a:latin typeface="+mn-lt"/>
                <a:ea typeface="+mn-ea"/>
                <a:cs typeface="+mn-cs"/>
              </a:rPr>
              <a:t> Urbieta por PNA, Pablo Puga por </a:t>
            </a:r>
            <a:r>
              <a:rPr lang="es-MX" sz="1400" dirty="0" err="1">
                <a:effectLst/>
                <a:latin typeface="+mn-lt"/>
                <a:ea typeface="+mn-ea"/>
                <a:cs typeface="+mn-cs"/>
              </a:rPr>
              <a:t>Mov</a:t>
            </a:r>
            <a:r>
              <a:rPr lang="es-MX" sz="1400" dirty="0">
                <a:effectLst/>
                <a:latin typeface="+mn-lt"/>
                <a:ea typeface="+mn-ea"/>
                <a:cs typeface="+mn-cs"/>
              </a:rPr>
              <a:t>. Ciudadano y Rafael Rosales por PM . Considerando todos los partidos y candidatos. Si la elección fuera hoy: ¿Por cuál partido a candidato votaría?</a:t>
            </a:r>
          </a:p>
          <a:p>
            <a:pPr algn="just"/>
            <a:endParaRPr lang="es-MX" sz="1600" dirty="0">
              <a:latin typeface="Arial Narrow" pitchFamily="34" charset="0"/>
            </a:endParaRPr>
          </a:p>
          <a:p>
            <a:pPr algn="just">
              <a:buFont typeface="Arial" charset="0"/>
              <a:buNone/>
            </a:pPr>
            <a:r>
              <a:rPr lang="es-MX" sz="1600" dirty="0">
                <a:latin typeface="Arial Narrow" pitchFamily="34" charset="0"/>
              </a:rPr>
              <a:t>La no respuesta total registrada fue de 11.20%</a:t>
            </a:r>
          </a:p>
          <a:p>
            <a:pPr algn="just">
              <a:buFont typeface="Arial" charset="0"/>
              <a:buNone/>
            </a:pPr>
            <a:endParaRPr lang="es-MX" sz="1100" dirty="0">
              <a:latin typeface="Arial Narrow" pitchFamily="34" charset="0"/>
            </a:endParaRPr>
          </a:p>
          <a:p>
            <a:pPr algn="just">
              <a:buFont typeface="Arial" charset="0"/>
              <a:buNone/>
            </a:pPr>
            <a:r>
              <a:rPr lang="es-MX" sz="1600" b="1" dirty="0">
                <a:latin typeface="Arial Narrow" pitchFamily="34" charset="0"/>
              </a:rPr>
              <a:t>Forma de procesamiento, estimadores e intervalos de confianza.</a:t>
            </a:r>
          </a:p>
          <a:p>
            <a:pPr algn="just">
              <a:buFont typeface="Arial" charset="0"/>
              <a:buNone/>
            </a:pPr>
            <a:r>
              <a:rPr lang="es-MX" sz="1600" dirty="0">
                <a:latin typeface="Arial Narrow" pitchFamily="34" charset="0"/>
              </a:rPr>
              <a:t>Los resultados de la encuesta sobre preferencia electoral se basan en las respuestas de 625 entrevistados. Los porcentajes se derivan del conteo de las respuestas espontáneas, derivadas del cuestionario, presentados en forma de porcentaje. Con un nivel de confianza de 95.5 por ciento, el margen de error de los resultados es de +/- 4.0 por ciento. Los resultados de interés fueron solo datos descriptivos, utilizando para ello frecuencias simples. </a:t>
            </a:r>
          </a:p>
          <a:p>
            <a:pPr algn="just">
              <a:buFont typeface="Arial" charset="0"/>
              <a:buNone/>
            </a:pPr>
            <a:endParaRPr lang="es-MX" sz="1600" dirty="0">
              <a:latin typeface="Arial Narrow" pitchFamily="34" charset="0"/>
            </a:endParaRPr>
          </a:p>
          <a:p>
            <a:pPr algn="just">
              <a:buFont typeface="Arial" charset="0"/>
              <a:buNone/>
            </a:pPr>
            <a:r>
              <a:rPr lang="es-MX" sz="1600" b="1" dirty="0">
                <a:latin typeface="Arial Narrow" pitchFamily="34" charset="0"/>
              </a:rPr>
              <a:t>Denominación del software utilizado para el procesamiento.</a:t>
            </a:r>
          </a:p>
          <a:p>
            <a:pPr algn="just">
              <a:buFont typeface="Arial" charset="0"/>
              <a:buNone/>
            </a:pPr>
            <a:r>
              <a:rPr lang="es-MX" sz="1600" dirty="0">
                <a:latin typeface="Arial Narrow" pitchFamily="34" charset="0"/>
              </a:rPr>
              <a:t>La captura, procesamiento de datos  y resultados se realizó en el programa Excel.</a:t>
            </a:r>
            <a:endParaRPr lang="es-ES" sz="1600" dirty="0">
              <a:latin typeface="Arial Narrow" pitchFamily="34" charset="0"/>
            </a:endParaRPr>
          </a:p>
        </p:txBody>
      </p:sp>
      <p:sp>
        <p:nvSpPr>
          <p:cNvPr id="12291" name="Text Box 3"/>
          <p:cNvSpPr txBox="1">
            <a:spLocks noChangeArrowheads="1"/>
          </p:cNvSpPr>
          <p:nvPr/>
        </p:nvSpPr>
        <p:spPr bwMode="auto">
          <a:xfrm>
            <a:off x="1838234" y="303575"/>
            <a:ext cx="5329237"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buFont typeface="Arial" charset="0"/>
              <a:buNone/>
            </a:pPr>
            <a:r>
              <a:rPr lang="es-ES_tradnl" sz="3200" dirty="0">
                <a:latin typeface="Haettenschweiler" pitchFamily="34" charset="0"/>
              </a:rPr>
              <a:t>Lineamientos metodológicos</a:t>
            </a:r>
            <a:endParaRPr lang="es-ES" sz="3200" dirty="0">
              <a:latin typeface="Haettenschweiler" pitchFamily="34" charset="0"/>
            </a:endParaRPr>
          </a:p>
        </p:txBody>
      </p:sp>
      <p:sp>
        <p:nvSpPr>
          <p:cNvPr id="5" name="Rectángulo 4"/>
          <p:cNvSpPr/>
          <p:nvPr/>
        </p:nvSpPr>
        <p:spPr>
          <a:xfrm>
            <a:off x="0" y="6598262"/>
            <a:ext cx="9144000" cy="261610"/>
          </a:xfrm>
          <a:prstGeom prst="rect">
            <a:avLst/>
          </a:prstGeom>
        </p:spPr>
        <p:txBody>
          <a:bodyPr wrap="square">
            <a:spAutoFit/>
          </a:bodyPr>
          <a:lstStyle/>
          <a:p>
            <a:pPr algn="ctr">
              <a:spcAft>
                <a:spcPts val="0"/>
              </a:spcAft>
              <a:tabLst>
                <a:tab pos="2806065" algn="ctr"/>
                <a:tab pos="5612130" algn="r"/>
                <a:tab pos="2806065" algn="ctr"/>
                <a:tab pos="5612130" algn="r"/>
              </a:tabLst>
            </a:pPr>
            <a:r>
              <a:rPr lang="es-MX" sz="1100" dirty="0">
                <a:latin typeface="Arial Narrow" panose="020B0606020202030204" pitchFamily="34" charset="0"/>
                <a:ea typeface="Times New Roman" panose="02020603050405020304" pitchFamily="18" charset="0"/>
              </a:rPr>
              <a:t>Teléfono: 01 (951) 1327640 </a:t>
            </a:r>
            <a:r>
              <a:rPr lang="es-MX" sz="1100" dirty="0" err="1">
                <a:latin typeface="Arial Narrow" panose="020B0606020202030204" pitchFamily="34" charset="0"/>
                <a:ea typeface="Times New Roman" panose="02020603050405020304" pitchFamily="18" charset="0"/>
              </a:rPr>
              <a:t>Cel</a:t>
            </a:r>
            <a:r>
              <a:rPr lang="es-MX" sz="1100" dirty="0">
                <a:latin typeface="Arial Narrow" panose="020B0606020202030204" pitchFamily="34" charset="0"/>
                <a:ea typeface="Times New Roman" panose="02020603050405020304" pitchFamily="18" charset="0"/>
              </a:rPr>
              <a:t>: 5510608054 Correo Electrónico: </a:t>
            </a:r>
            <a:r>
              <a:rPr lang="es-MX" sz="1100" dirty="0">
                <a:latin typeface="Arial Narrow" panose="020B0606020202030204" pitchFamily="34" charset="0"/>
                <a:ea typeface="Times New Roman" panose="02020603050405020304" pitchFamily="18" charset="0"/>
                <a:hlinkClick r:id="rId5"/>
              </a:rPr>
              <a:t>mn_victoria@hotmail.com</a:t>
            </a:r>
            <a:r>
              <a:rPr lang="es-MX" sz="1100" dirty="0">
                <a:latin typeface="Arial Narrow" panose="020B0606020202030204" pitchFamily="34" charset="0"/>
                <a:ea typeface="Times New Roman" panose="02020603050405020304" pitchFamily="18" charset="0"/>
              </a:rPr>
              <a:t>   </a:t>
            </a:r>
            <a:r>
              <a:rPr lang="es-MX" sz="1100" dirty="0">
                <a:latin typeface="Arial Narrow" panose="020B0606020202030204" pitchFamily="34" charset="0"/>
                <a:ea typeface="Times New Roman" panose="02020603050405020304" pitchFamily="18" charset="0"/>
                <a:hlinkClick r:id="rId6"/>
              </a:rPr>
              <a:t>icpgac@gmail.com</a:t>
            </a:r>
            <a:r>
              <a:rPr lang="es-MX" sz="1100" dirty="0">
                <a:latin typeface="Arial Narrow" panose="020B0606020202030204" pitchFamily="34" charset="0"/>
                <a:ea typeface="Times New Roman" panose="02020603050405020304" pitchFamily="18" charset="0"/>
              </a:rPr>
              <a:t> </a:t>
            </a:r>
            <a:endParaRPr lang="es-MX" sz="5400" dirty="0">
              <a:effectLst/>
              <a:latin typeface="Times New Roman" panose="02020603050405020304" pitchFamily="18" charset="0"/>
              <a:ea typeface="Times New Roman" panose="02020603050405020304" pitchFamily="18" charset="0"/>
            </a:endParaRPr>
          </a:p>
        </p:txBody>
      </p:sp>
      <p:pic>
        <p:nvPicPr>
          <p:cNvPr id="7" name="Picture 2" descr="Resultado de imagen para facebook">
            <a:extLst>
              <a:ext uri="{FF2B5EF4-FFF2-40B4-BE49-F238E27FC236}">
                <a16:creationId xmlns:a16="http://schemas.microsoft.com/office/drawing/2014/main" id="{69645328-795B-40EF-8843-2F8A0DA0E9B3}"/>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254302" y="6336139"/>
            <a:ext cx="278160" cy="278160"/>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a:extLst>
              <a:ext uri="{FF2B5EF4-FFF2-40B4-BE49-F238E27FC236}">
                <a16:creationId xmlns:a16="http://schemas.microsoft.com/office/drawing/2014/main" id="{1F929734-3072-4814-9ED2-224819585139}"/>
              </a:ext>
            </a:extLst>
          </p:cNvPr>
          <p:cNvPicPr>
            <a:picLocks noChangeAspect="1"/>
          </p:cNvPicPr>
          <p:nvPr/>
        </p:nvPicPr>
        <p:blipFill>
          <a:blip r:embed="rId8"/>
          <a:stretch>
            <a:fillRect/>
          </a:stretch>
        </p:blipFill>
        <p:spPr>
          <a:xfrm>
            <a:off x="8289648" y="6625333"/>
            <a:ext cx="207467" cy="207467"/>
          </a:xfrm>
          <a:prstGeom prst="rect">
            <a:avLst/>
          </a:prstGeom>
        </p:spPr>
      </p:pic>
      <p:sp>
        <p:nvSpPr>
          <p:cNvPr id="9" name="CuadroTexto 8">
            <a:extLst>
              <a:ext uri="{FF2B5EF4-FFF2-40B4-BE49-F238E27FC236}">
                <a16:creationId xmlns:a16="http://schemas.microsoft.com/office/drawing/2014/main" id="{E3B3B57F-1930-4AE8-A0EE-4ECFA221EBB1}"/>
              </a:ext>
            </a:extLst>
          </p:cNvPr>
          <p:cNvSpPr txBox="1"/>
          <p:nvPr/>
        </p:nvSpPr>
        <p:spPr>
          <a:xfrm>
            <a:off x="8440991" y="6334187"/>
            <a:ext cx="676788" cy="276999"/>
          </a:xfrm>
          <a:prstGeom prst="rect">
            <a:avLst/>
          </a:prstGeom>
          <a:noFill/>
        </p:spPr>
        <p:txBody>
          <a:bodyPr wrap="none" rtlCol="0">
            <a:spAutoFit/>
          </a:bodyPr>
          <a:lstStyle/>
          <a:p>
            <a:r>
              <a:rPr lang="es-MX" sz="1200" dirty="0">
                <a:latin typeface="Arial Narrow" panose="020B0606020202030204" pitchFamily="34" charset="0"/>
              </a:rPr>
              <a:t>@</a:t>
            </a:r>
            <a:r>
              <a:rPr lang="es-MX" sz="1200" dirty="0" err="1">
                <a:latin typeface="Arial Narrow" panose="020B0606020202030204" pitchFamily="34" charset="0"/>
              </a:rPr>
              <a:t>icpgac</a:t>
            </a:r>
            <a:endParaRPr lang="es-MX" sz="1200" dirty="0">
              <a:latin typeface="Arial Narrow" panose="020B0606020202030204" pitchFamily="34" charset="0"/>
            </a:endParaRPr>
          </a:p>
        </p:txBody>
      </p:sp>
      <p:sp>
        <p:nvSpPr>
          <p:cNvPr id="10" name="CuadroTexto 9">
            <a:extLst>
              <a:ext uri="{FF2B5EF4-FFF2-40B4-BE49-F238E27FC236}">
                <a16:creationId xmlns:a16="http://schemas.microsoft.com/office/drawing/2014/main" id="{56AE2683-ED40-4CB1-87E8-89EE357EBA56}"/>
              </a:ext>
            </a:extLst>
          </p:cNvPr>
          <p:cNvSpPr txBox="1"/>
          <p:nvPr/>
        </p:nvSpPr>
        <p:spPr>
          <a:xfrm>
            <a:off x="8440991" y="6563243"/>
            <a:ext cx="692818" cy="276999"/>
          </a:xfrm>
          <a:prstGeom prst="rect">
            <a:avLst/>
          </a:prstGeom>
          <a:noFill/>
        </p:spPr>
        <p:txBody>
          <a:bodyPr wrap="none" rtlCol="0">
            <a:spAutoFit/>
          </a:bodyPr>
          <a:lstStyle/>
          <a:p>
            <a:r>
              <a:rPr lang="es-MX" sz="1200" dirty="0">
                <a:latin typeface="Arial Narrow" panose="020B0606020202030204" pitchFamily="34" charset="0"/>
              </a:rPr>
              <a:t>@ICPG6</a:t>
            </a:r>
          </a:p>
        </p:txBody>
      </p:sp>
      <p:grpSp>
        <p:nvGrpSpPr>
          <p:cNvPr id="13" name="Grupo 12">
            <a:extLst>
              <a:ext uri="{FF2B5EF4-FFF2-40B4-BE49-F238E27FC236}">
                <a16:creationId xmlns:a16="http://schemas.microsoft.com/office/drawing/2014/main" id="{E5E1159E-896C-4AE4-B1B8-309D15F27C44}"/>
              </a:ext>
            </a:extLst>
          </p:cNvPr>
          <p:cNvGrpSpPr/>
          <p:nvPr/>
        </p:nvGrpSpPr>
        <p:grpSpPr>
          <a:xfrm>
            <a:off x="0" y="46717"/>
            <a:ext cx="9133809" cy="599424"/>
            <a:chOff x="0" y="46717"/>
            <a:chExt cx="9133809" cy="599424"/>
          </a:xfrm>
        </p:grpSpPr>
        <p:pic>
          <p:nvPicPr>
            <p:cNvPr id="14" name="Picture 11" descr="icpg">
              <a:extLst>
                <a:ext uri="{FF2B5EF4-FFF2-40B4-BE49-F238E27FC236}">
                  <a16:creationId xmlns:a16="http://schemas.microsoft.com/office/drawing/2014/main" id="{D029F3E0-3806-408B-ADB3-919C432D211E}"/>
                </a:ext>
              </a:extLst>
            </p:cNvPr>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0345" y="80918"/>
              <a:ext cx="574533" cy="565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2">
              <a:extLst>
                <a:ext uri="{FF2B5EF4-FFF2-40B4-BE49-F238E27FC236}">
                  <a16:creationId xmlns:a16="http://schemas.microsoft.com/office/drawing/2014/main" id="{A2BDCB67-3D3A-4E0B-B686-8546B625A631}"/>
                </a:ext>
              </a:extLst>
            </p:cNvPr>
            <p:cNvSpPr>
              <a:spLocks noChangeArrowheads="1"/>
            </p:cNvSpPr>
            <p:nvPr/>
          </p:nvSpPr>
          <p:spPr bwMode="auto">
            <a:xfrm>
              <a:off x="0" y="46717"/>
              <a:ext cx="913380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a:r>
                <a:rPr lang="es-ES" sz="1400" b="1" dirty="0">
                  <a:latin typeface="Arial Narrow" panose="020B0606020202030204" pitchFamily="34" charset="0"/>
                </a:rPr>
                <a:t>Instituto de Estudios e Investigación en Ciencias Políticas y Gobernanza A.C. </a:t>
              </a:r>
            </a:p>
          </p:txBody>
        </p:sp>
      </p:grpSp>
    </p:spTree>
    <p:extLst>
      <p:ext uri="{BB962C8B-B14F-4D97-AF65-F5344CB8AC3E}">
        <p14:creationId xmlns:p14="http://schemas.microsoft.com/office/powerpoint/2010/main" val="80903368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935</TotalTime>
  <Words>1878</Words>
  <Application>Microsoft Office PowerPoint</Application>
  <PresentationFormat>Presentación en pantalla (4:3)</PresentationFormat>
  <Paragraphs>164</Paragraphs>
  <Slides>10</Slides>
  <Notes>10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10</vt:i4>
      </vt:variant>
    </vt:vector>
  </HeadingPairs>
  <TitlesOfParts>
    <vt:vector size="18" baseType="lpstr">
      <vt:lpstr>Arial</vt:lpstr>
      <vt:lpstr>Arial Black</vt:lpstr>
      <vt:lpstr>Arial Narrow</vt:lpstr>
      <vt:lpstr>Calibri</vt:lpstr>
      <vt:lpstr>Haettenschweiler</vt:lpstr>
      <vt:lpstr>Times New Roman</vt:lpstr>
      <vt:lpstr>Univia Pro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MANUEL VICTORIA</cp:lastModifiedBy>
  <cp:revision>57</cp:revision>
  <cp:lastPrinted>2023-07-31T18:44:21Z</cp:lastPrinted>
  <dcterms:created xsi:type="dcterms:W3CDTF">2016-01-13T14:00:35Z</dcterms:created>
  <dcterms:modified xsi:type="dcterms:W3CDTF">2024-05-18T23:16:18Z</dcterms:modified>
</cp:coreProperties>
</file>